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56" r:id="rId3"/>
    <p:sldId id="268" r:id="rId4"/>
    <p:sldId id="266" r:id="rId5"/>
    <p:sldId id="269" r:id="rId6"/>
    <p:sldId id="258" r:id="rId7"/>
    <p:sldId id="259" r:id="rId8"/>
    <p:sldId id="260" r:id="rId9"/>
    <p:sldId id="272" r:id="rId10"/>
    <p:sldId id="261" r:id="rId11"/>
    <p:sldId id="270" r:id="rId12"/>
    <p:sldId id="262" r:id="rId13"/>
    <p:sldId id="271" r:id="rId14"/>
    <p:sldId id="263" r:id="rId15"/>
    <p:sldId id="264" r:id="rId16"/>
    <p:sldId id="265" r:id="rId17"/>
    <p:sldId id="273"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D39D3-9600-4937-BB82-BB9B9774ABF8}" type="datetimeFigureOut">
              <a:rPr lang="it-IT" smtClean="0"/>
              <a:t>31/07/2014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4C904-E275-42F1-A480-3FED8C033C65}" type="slidenum">
              <a:rPr lang="it-IT" smtClean="0"/>
              <a:t>‹N°›</a:t>
            </a:fld>
            <a:endParaRPr lang="it-IT"/>
          </a:p>
        </p:txBody>
      </p:sp>
    </p:spTree>
    <p:extLst>
      <p:ext uri="{BB962C8B-B14F-4D97-AF65-F5344CB8AC3E}">
        <p14:creationId xmlns:p14="http://schemas.microsoft.com/office/powerpoint/2010/main" val="10952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E239F56-7E2D-4978-8DE0-82A1DE8AF0AA}" type="datetime1">
              <a:rPr lang="it-IT" smtClean="0"/>
              <a:t>31/07/2014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192534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341D72-77E5-4AAA-8657-BAD18C4268F1}" type="datetime1">
              <a:rPr lang="it-IT" smtClean="0"/>
              <a:t>31/07/2014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393001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8F874B-4619-4DCD-820A-A5377B04C2BC}" type="datetime1">
              <a:rPr lang="it-IT" smtClean="0"/>
              <a:t>31/07/2014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226891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FBE3CB-6825-4745-96AF-F526E67AA76A}" type="datetime1">
              <a:rPr lang="it-IT" smtClean="0"/>
              <a:t>31/07/2014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106890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E58DC71-D4B2-4ED1-80BB-809EBFA70B8F}" type="datetime1">
              <a:rPr lang="it-IT" smtClean="0"/>
              <a:t>31/07/2014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109174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47FCBA7-A32F-4230-917B-F8C3AAD5529F}" type="datetime1">
              <a:rPr lang="it-IT" smtClean="0"/>
              <a:t>31/07/2014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5511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18164F1-B309-4CB0-AA0F-F7270A6A385F}" type="datetime1">
              <a:rPr lang="it-IT" smtClean="0"/>
              <a:t>31/07/2014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55162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98B891-ABA2-4029-8539-1B4E11D57EEA}" type="datetime1">
              <a:rPr lang="it-IT" smtClean="0"/>
              <a:t>31/07/2014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400023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B61F7B-03DA-4E8E-91CE-DEA55AC9F31C}" type="datetime1">
              <a:rPr lang="it-IT" smtClean="0"/>
              <a:t>31/07/2014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390963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3046CD7-341B-4C93-A7E1-133E4F11E8BB}" type="datetime1">
              <a:rPr lang="it-IT" smtClean="0"/>
              <a:t>31/07/2014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105980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18255CC-AAF6-4795-91CF-4366D79704D8}" type="datetime1">
              <a:rPr lang="it-IT" smtClean="0"/>
              <a:t>31/07/2014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D0ED03-5094-42F3-8600-216CDA6A0A65}" type="slidenum">
              <a:rPr lang="it-IT" smtClean="0"/>
              <a:t>‹N°›</a:t>
            </a:fld>
            <a:endParaRPr lang="it-IT"/>
          </a:p>
        </p:txBody>
      </p:sp>
    </p:spTree>
    <p:extLst>
      <p:ext uri="{BB962C8B-B14F-4D97-AF65-F5344CB8AC3E}">
        <p14:creationId xmlns:p14="http://schemas.microsoft.com/office/powerpoint/2010/main" val="19015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5C415-C15B-4FA9-BC67-5C81F0599554}" type="datetime1">
              <a:rPr lang="it-IT" smtClean="0"/>
              <a:t>31/07/2014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0ED03-5094-42F3-8600-216CDA6A0A65}" type="slidenum">
              <a:rPr lang="it-IT" smtClean="0"/>
              <a:t>‹N°›</a:t>
            </a:fld>
            <a:endParaRPr lang="it-IT"/>
          </a:p>
        </p:txBody>
      </p:sp>
    </p:spTree>
    <p:extLst>
      <p:ext uri="{BB962C8B-B14F-4D97-AF65-F5344CB8AC3E}">
        <p14:creationId xmlns:p14="http://schemas.microsoft.com/office/powerpoint/2010/main" val="401050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361" y="2754506"/>
            <a:ext cx="9144000" cy="523220"/>
          </a:xfrm>
          <a:prstGeom prst="rect">
            <a:avLst/>
          </a:prstGeom>
          <a:noFill/>
        </p:spPr>
        <p:txBody>
          <a:bodyPr wrap="square" rtlCol="0">
            <a:spAutoFit/>
          </a:bodyPr>
          <a:lstStyle/>
          <a:p>
            <a:pPr algn="ctr"/>
            <a:r>
              <a:rPr lang="fr-FR" sz="2800" dirty="0" smtClean="0"/>
              <a:t>Plénière </a:t>
            </a:r>
            <a:r>
              <a:rPr lang="fr-FR" sz="2800" dirty="0" smtClean="0"/>
              <a:t>d’ouverture  -  Lundi  21 Juillet 2014  17 h</a:t>
            </a:r>
            <a:endParaRPr lang="it-IT" sz="2800" i="1" dirty="0"/>
          </a:p>
        </p:txBody>
      </p:sp>
      <p:sp>
        <p:nvSpPr>
          <p:cNvPr id="6" name="CasellaDiTesto 5"/>
          <p:cNvSpPr txBox="1"/>
          <p:nvPr/>
        </p:nvSpPr>
        <p:spPr>
          <a:xfrm>
            <a:off x="152869" y="3501008"/>
            <a:ext cx="8856984" cy="1077218"/>
          </a:xfrm>
          <a:prstGeom prst="rect">
            <a:avLst/>
          </a:prstGeom>
          <a:noFill/>
        </p:spPr>
        <p:txBody>
          <a:bodyPr wrap="square" rtlCol="0">
            <a:spAutoFit/>
          </a:bodyPr>
          <a:lstStyle/>
          <a:p>
            <a:pPr algn="ctr"/>
            <a:r>
              <a:rPr lang="fr-FR" sz="3200" b="1" dirty="0" smtClean="0"/>
              <a:t>Des regards qui changent le monde</a:t>
            </a:r>
            <a:endParaRPr lang="it-IT" sz="3200" i="1" dirty="0" smtClean="0"/>
          </a:p>
          <a:p>
            <a:pPr algn="ctr"/>
            <a:r>
              <a:rPr lang="fr-FR" sz="3200" dirty="0" smtClean="0"/>
              <a:t>Les enfants, les villes</a:t>
            </a:r>
            <a:endParaRPr lang="it-IT" sz="3200" i="1" dirty="0"/>
          </a:p>
        </p:txBody>
      </p:sp>
      <p:pic>
        <p:nvPicPr>
          <p:cNvPr id="7" name="Immagine 6" descr="https://web.mail.vodafone.it/cgi-bin/ajaxmail/BodyPart?ID=IN_pCSGSjrCGU8EkxSuta0_nRO4bE8V_ozoymyGizHs8RLuq7P8&amp;Act_View=1&amp;R_Folder=SU5CT1g=&amp;msgID=1832&amp;Body=2.2"/>
          <p:cNvPicPr/>
          <p:nvPr/>
        </p:nvPicPr>
        <p:blipFill>
          <a:blip r:embed="rId2" cstate="print"/>
          <a:srcRect/>
          <a:stretch>
            <a:fillRect/>
          </a:stretch>
        </p:blipFill>
        <p:spPr bwMode="auto">
          <a:xfrm>
            <a:off x="143508" y="142272"/>
            <a:ext cx="8856984" cy="1907540"/>
          </a:xfrm>
          <a:prstGeom prst="rect">
            <a:avLst/>
          </a:prstGeom>
          <a:noFill/>
          <a:ln w="9525">
            <a:noFill/>
            <a:miter lim="800000"/>
            <a:headEnd/>
            <a:tailEnd/>
          </a:ln>
        </p:spPr>
      </p:pic>
      <p:sp>
        <p:nvSpPr>
          <p:cNvPr id="8" name="CasellaDiTesto 7"/>
          <p:cNvSpPr txBox="1"/>
          <p:nvPr/>
        </p:nvSpPr>
        <p:spPr>
          <a:xfrm>
            <a:off x="152869" y="4725144"/>
            <a:ext cx="8856984" cy="461665"/>
          </a:xfrm>
          <a:prstGeom prst="rect">
            <a:avLst/>
          </a:prstGeom>
          <a:noFill/>
        </p:spPr>
        <p:txBody>
          <a:bodyPr wrap="square" rtlCol="0">
            <a:spAutoFit/>
          </a:bodyPr>
          <a:lstStyle/>
          <a:p>
            <a:pPr algn="ctr"/>
            <a:r>
              <a:rPr lang="it-IT" sz="2400" b="1" dirty="0" smtClean="0"/>
              <a:t>XXX </a:t>
            </a:r>
            <a:r>
              <a:rPr lang="it-IT" sz="2400" b="1" dirty="0" err="1" smtClean="0"/>
              <a:t>Rencontre</a:t>
            </a:r>
            <a:r>
              <a:rPr lang="it-IT" sz="2400" b="1" dirty="0" smtClean="0"/>
              <a:t> </a:t>
            </a:r>
            <a:r>
              <a:rPr lang="it-IT" sz="2400" b="1" dirty="0" err="1" smtClean="0"/>
              <a:t>Internationale</a:t>
            </a:r>
            <a:r>
              <a:rPr lang="it-IT" sz="2400" b="1" dirty="0" smtClean="0"/>
              <a:t> </a:t>
            </a:r>
            <a:r>
              <a:rPr lang="it-IT" sz="2400" b="1" dirty="0" err="1" smtClean="0"/>
              <a:t>Des</a:t>
            </a:r>
            <a:r>
              <a:rPr lang="it-IT" sz="2400" b="1" dirty="0" smtClean="0"/>
              <a:t> </a:t>
            </a:r>
            <a:r>
              <a:rPr lang="it-IT" sz="2400" b="1" dirty="0" err="1" smtClean="0"/>
              <a:t>Éducateurs</a:t>
            </a:r>
            <a:r>
              <a:rPr lang="it-IT" sz="2400" b="1" dirty="0" smtClean="0"/>
              <a:t> </a:t>
            </a:r>
            <a:r>
              <a:rPr lang="it-IT" sz="2400" b="1" dirty="0" err="1" smtClean="0"/>
              <a:t>Freinet</a:t>
            </a:r>
            <a:r>
              <a:rPr lang="it-IT" sz="2400" b="1" dirty="0" smtClean="0"/>
              <a:t> – RIDEF</a:t>
            </a:r>
          </a:p>
        </p:txBody>
      </p:sp>
      <p:sp>
        <p:nvSpPr>
          <p:cNvPr id="9" name="CasellaDiTesto 8"/>
          <p:cNvSpPr txBox="1"/>
          <p:nvPr/>
        </p:nvSpPr>
        <p:spPr>
          <a:xfrm>
            <a:off x="152869" y="5690947"/>
            <a:ext cx="8856984" cy="769441"/>
          </a:xfrm>
          <a:prstGeom prst="rect">
            <a:avLst/>
          </a:prstGeom>
          <a:noFill/>
        </p:spPr>
        <p:txBody>
          <a:bodyPr wrap="square" rtlCol="0">
            <a:spAutoFit/>
          </a:bodyPr>
          <a:lstStyle/>
          <a:p>
            <a:pPr algn="ctr"/>
            <a:r>
              <a:rPr lang="it-IT" sz="2400" b="1" dirty="0" smtClean="0"/>
              <a:t>Giancarlo </a:t>
            </a:r>
            <a:r>
              <a:rPr lang="it-IT" sz="2400" b="1" dirty="0" err="1" smtClean="0"/>
              <a:t>Cavinato</a:t>
            </a:r>
            <a:endParaRPr lang="it-IT" sz="2400" b="1" dirty="0" smtClean="0"/>
          </a:p>
          <a:p>
            <a:pPr algn="ctr"/>
            <a:r>
              <a:rPr lang="it-IT" sz="2000" b="1" dirty="0" smtClean="0"/>
              <a:t>MCE</a:t>
            </a:r>
            <a:endParaRPr lang="it-IT" sz="2400" b="1" dirty="0" smtClean="0"/>
          </a:p>
        </p:txBody>
      </p:sp>
      <p:sp>
        <p:nvSpPr>
          <p:cNvPr id="2" name="Segnaposto numero diapositiva 1"/>
          <p:cNvSpPr>
            <a:spLocks noGrp="1"/>
          </p:cNvSpPr>
          <p:nvPr>
            <p:ph type="sldNum" sz="quarter" idx="12"/>
          </p:nvPr>
        </p:nvSpPr>
        <p:spPr/>
        <p:txBody>
          <a:bodyPr/>
          <a:lstStyle/>
          <a:p>
            <a:fld id="{97D0ED03-5094-42F3-8600-216CDA6A0A65}" type="slidenum">
              <a:rPr lang="it-IT" smtClean="0"/>
              <a:t>1</a:t>
            </a:fld>
            <a:endParaRPr lang="it-IT"/>
          </a:p>
        </p:txBody>
      </p:sp>
    </p:spTree>
    <p:extLst>
      <p:ext uri="{BB962C8B-B14F-4D97-AF65-F5344CB8AC3E}">
        <p14:creationId xmlns:p14="http://schemas.microsoft.com/office/powerpoint/2010/main" val="333955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754" y="289679"/>
            <a:ext cx="9000492" cy="2492990"/>
          </a:xfrm>
          <a:prstGeom prst="rect">
            <a:avLst/>
          </a:prstGeom>
        </p:spPr>
        <p:txBody>
          <a:bodyPr wrap="square">
            <a:spAutoFit/>
          </a:bodyPr>
          <a:lstStyle/>
          <a:p>
            <a:r>
              <a:rPr lang="fr-FR" sz="2400" b="1" dirty="0"/>
              <a:t>LIMITES AU DÉVELOPPEMENT PHYSIQUE, SOCIAL ET COGNITIF</a:t>
            </a:r>
            <a:endParaRPr lang="it-IT" sz="2400" i="1" dirty="0"/>
          </a:p>
          <a:p>
            <a:pPr marL="342900" lvl="0" indent="-342900">
              <a:buFont typeface="Arial" pitchFamily="34" charset="0"/>
              <a:buChar char="•"/>
            </a:pPr>
            <a:r>
              <a:rPr lang="fr-FR" sz="2200" dirty="0"/>
              <a:t>pas de jeu</a:t>
            </a:r>
            <a:endParaRPr lang="it-IT" sz="2200" i="1" dirty="0"/>
          </a:p>
          <a:p>
            <a:pPr marL="342900" lvl="0" indent="-342900">
              <a:buFont typeface="Arial" pitchFamily="34" charset="0"/>
              <a:buChar char="•"/>
            </a:pPr>
            <a:r>
              <a:rPr lang="fr-FR" sz="2200" dirty="0"/>
              <a:t>espaces publiques interdits aux enfants </a:t>
            </a:r>
            <a:endParaRPr lang="it-IT" sz="2200" i="1" dirty="0"/>
          </a:p>
          <a:p>
            <a:pPr marL="342900" lvl="0" indent="-342900">
              <a:buFont typeface="Arial" pitchFamily="34" charset="0"/>
              <a:buChar char="•"/>
            </a:pPr>
            <a:r>
              <a:rPr lang="fr-FR" sz="2200" dirty="0"/>
              <a:t>espaces familiales hyper-structurés et organisés pour un emploi solitaire </a:t>
            </a:r>
            <a:endParaRPr lang="it-IT" sz="2200" i="1" dirty="0"/>
          </a:p>
          <a:p>
            <a:pPr marL="342900" lvl="0" indent="-342900">
              <a:buFont typeface="Arial" pitchFamily="34" charset="0"/>
              <a:buChar char="•"/>
            </a:pPr>
            <a:r>
              <a:rPr lang="fr-FR" sz="2200" dirty="0"/>
              <a:t>privatisation dans la maison des moments de vie sociale </a:t>
            </a:r>
            <a:endParaRPr lang="it-IT" sz="2200" i="1" dirty="0"/>
          </a:p>
          <a:p>
            <a:pPr marL="342900" lvl="0" indent="-342900">
              <a:buFont typeface="Arial" pitchFamily="34" charset="0"/>
              <a:buChar char="•"/>
            </a:pPr>
            <a:r>
              <a:rPr lang="fr-FR" sz="2200" dirty="0"/>
              <a:t>l'école lieu de séparation tête-corps et d'apprentissages sectoriels et détachés de la vie </a:t>
            </a:r>
            <a:endParaRPr lang="it-IT" sz="22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10</a:t>
            </a:fld>
            <a:endParaRPr lang="it-IT"/>
          </a:p>
        </p:txBody>
      </p:sp>
      <p:pic>
        <p:nvPicPr>
          <p:cNvPr id="4" name="Picture 3"/>
          <p:cNvPicPr>
            <a:picLocks noChangeAspect="1" noChangeArrowheads="1"/>
          </p:cNvPicPr>
          <p:nvPr/>
        </p:nvPicPr>
        <p:blipFill>
          <a:blip r:embed="rId2"/>
          <a:srcRect/>
          <a:stretch>
            <a:fillRect/>
          </a:stretch>
        </p:blipFill>
        <p:spPr bwMode="auto">
          <a:xfrm>
            <a:off x="2090688" y="2782668"/>
            <a:ext cx="4962624" cy="3742675"/>
          </a:xfrm>
          <a:prstGeom prst="rect">
            <a:avLst/>
          </a:prstGeom>
          <a:ln>
            <a:noFill/>
          </a:ln>
          <a:effectLst>
            <a:softEdge rad="112500"/>
          </a:effectLst>
        </p:spPr>
      </p:pic>
    </p:spTree>
    <p:extLst>
      <p:ext uri="{BB962C8B-B14F-4D97-AF65-F5344CB8AC3E}">
        <p14:creationId xmlns:p14="http://schemas.microsoft.com/office/powerpoint/2010/main" val="297744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754" y="1674674"/>
            <a:ext cx="9000492" cy="3508653"/>
          </a:xfrm>
          <a:prstGeom prst="rect">
            <a:avLst/>
          </a:prstGeom>
        </p:spPr>
        <p:txBody>
          <a:bodyPr wrap="square">
            <a:spAutoFit/>
          </a:bodyPr>
          <a:lstStyle/>
          <a:p>
            <a:r>
              <a:rPr lang="fr-FR" sz="2400" b="1" dirty="0" smtClean="0"/>
              <a:t>CONSÉQUENCES  </a:t>
            </a:r>
            <a:endParaRPr lang="it-IT" sz="2400" i="1" dirty="0"/>
          </a:p>
          <a:p>
            <a:pPr marL="342900" lvl="0" indent="-342900">
              <a:buFont typeface="Arial" pitchFamily="34" charset="0"/>
              <a:buChar char="•"/>
            </a:pPr>
            <a:r>
              <a:rPr lang="fr-FR" sz="2200" dirty="0"/>
              <a:t>perte d'autonomie et capacité de choix (déplacements, socialité, jeu, solution de problèmes)</a:t>
            </a:r>
            <a:endParaRPr lang="it-IT" sz="2200" i="1" dirty="0"/>
          </a:p>
          <a:p>
            <a:pPr marL="342900" lvl="0" indent="-342900">
              <a:buFont typeface="Arial" pitchFamily="34" charset="0"/>
              <a:buChar char="•"/>
            </a:pPr>
            <a:r>
              <a:rPr lang="fr-FR" sz="2200" dirty="0"/>
              <a:t>non-développement de la dimension créative </a:t>
            </a:r>
            <a:endParaRPr lang="it-IT" sz="2200" i="1" dirty="0"/>
          </a:p>
          <a:p>
            <a:pPr marL="342900" lvl="0" indent="-342900">
              <a:buFont typeface="Arial" pitchFamily="34" charset="0"/>
              <a:buChar char="•"/>
            </a:pPr>
            <a:r>
              <a:rPr lang="fr-FR" sz="2200" dirty="0"/>
              <a:t>pauvreté culturelle et linguistique  </a:t>
            </a:r>
            <a:endParaRPr lang="it-IT" sz="2200" i="1" dirty="0"/>
          </a:p>
          <a:p>
            <a:pPr marL="342900" lvl="0" indent="-342900">
              <a:buFont typeface="Arial" pitchFamily="34" charset="0"/>
              <a:buChar char="•"/>
            </a:pPr>
            <a:r>
              <a:rPr lang="fr-FR" sz="2200" dirty="0"/>
              <a:t>développement limité des conceptions spatio-temporelles </a:t>
            </a:r>
            <a:endParaRPr lang="it-IT" sz="2200" i="1" dirty="0"/>
          </a:p>
          <a:p>
            <a:pPr marL="342900" lvl="0" indent="-342900">
              <a:buFont typeface="Arial" pitchFamily="34" charset="0"/>
              <a:buChar char="•"/>
            </a:pPr>
            <a:r>
              <a:rPr lang="fr-FR" sz="2200" dirty="0"/>
              <a:t>non-développement des capacités prévisionnelles et de compréhension des conséquences </a:t>
            </a:r>
            <a:endParaRPr lang="it-IT" sz="2200" i="1" dirty="0"/>
          </a:p>
          <a:p>
            <a:pPr marL="342900" lvl="0" indent="-342900">
              <a:buFont typeface="Arial" pitchFamily="34" charset="0"/>
              <a:buChar char="•"/>
            </a:pPr>
            <a:r>
              <a:rPr lang="fr-FR" sz="2200" dirty="0"/>
              <a:t>acceptation limitée de responsabilité </a:t>
            </a:r>
            <a:endParaRPr lang="it-IT" sz="2200" i="1" dirty="0"/>
          </a:p>
          <a:p>
            <a:pPr marL="342900" lvl="0" indent="-342900">
              <a:buFont typeface="Arial" pitchFamily="34" charset="0"/>
              <a:buChar char="•"/>
            </a:pPr>
            <a:r>
              <a:rPr lang="fr-FR" sz="2200" dirty="0"/>
              <a:t>connaissance limitée et fragmentaire de la réalité urbaine et ambiante </a:t>
            </a:r>
            <a:endParaRPr lang="it-IT" sz="22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11</a:t>
            </a:fld>
            <a:endParaRPr lang="it-IT"/>
          </a:p>
        </p:txBody>
      </p:sp>
    </p:spTree>
    <p:extLst>
      <p:ext uri="{BB962C8B-B14F-4D97-AF65-F5344CB8AC3E}">
        <p14:creationId xmlns:p14="http://schemas.microsoft.com/office/powerpoint/2010/main" val="248024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752" y="612845"/>
            <a:ext cx="9036496" cy="2308324"/>
          </a:xfrm>
          <a:prstGeom prst="rect">
            <a:avLst/>
          </a:prstGeom>
        </p:spPr>
        <p:txBody>
          <a:bodyPr wrap="square">
            <a:spAutoFit/>
          </a:bodyPr>
          <a:lstStyle/>
          <a:p>
            <a:r>
              <a:rPr lang="fr-FR" sz="2400" b="1" dirty="0"/>
              <a:t>L'ENFANT PARAMÈTRE DE LA QUALITÉ URBAINE  </a:t>
            </a:r>
            <a:endParaRPr lang="it-IT" sz="2400" i="1" dirty="0"/>
          </a:p>
          <a:p>
            <a:r>
              <a:rPr lang="fr-FR" sz="2400" b="1" dirty="0"/>
              <a:t>LES GARÇONS ET LES FILLES ONT LE DROIT D'EXPRIMER LEURS OPINIONS QUI DOIVENT ÊTRE PRISES EN CONSIDÉRATION  (ART. 12)</a:t>
            </a:r>
            <a:endParaRPr lang="it-IT" sz="2400" i="1" dirty="0"/>
          </a:p>
          <a:p>
            <a:r>
              <a:rPr lang="fr-FR" sz="2400" b="1" dirty="0"/>
              <a:t> </a:t>
            </a:r>
            <a:endParaRPr lang="it-IT" sz="2400" i="1" dirty="0"/>
          </a:p>
          <a:p>
            <a:r>
              <a:rPr lang="fr-FR" sz="2400" b="1" dirty="0"/>
              <a:t>Le point de vue des enfants peut contribuer à modifier les attitudes de l'adulte -</a:t>
            </a:r>
            <a:r>
              <a:rPr lang="fr-FR" sz="2400" dirty="0"/>
              <a:t> voilà notre </a:t>
            </a:r>
            <a:r>
              <a:rPr lang="fr-FR" sz="2400" dirty="0" smtClean="0"/>
              <a:t>programme</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12</a:t>
            </a:fld>
            <a:endParaRPr lang="it-IT"/>
          </a:p>
        </p:txBody>
      </p:sp>
      <p:pic>
        <p:nvPicPr>
          <p:cNvPr id="4" name="Picture 4" descr="ANd9GcQijV1fvGMFjwvxb9p7ehkJXcT8xzS-XVZQwz8gYpwBpCNM6Wr1SA"/>
          <p:cNvPicPr>
            <a:picLocks noChangeAspect="1" noChangeArrowheads="1"/>
          </p:cNvPicPr>
          <p:nvPr/>
        </p:nvPicPr>
        <p:blipFill>
          <a:blip r:embed="rId2"/>
          <a:srcRect/>
          <a:stretch>
            <a:fillRect/>
          </a:stretch>
        </p:blipFill>
        <p:spPr bwMode="auto">
          <a:xfrm>
            <a:off x="6516216" y="3005929"/>
            <a:ext cx="2428875" cy="1885950"/>
          </a:xfrm>
          <a:prstGeom prst="rect">
            <a:avLst/>
          </a:prstGeom>
          <a:ln>
            <a:noFill/>
          </a:ln>
          <a:effectLst>
            <a:softEdge rad="112500"/>
          </a:effectLst>
        </p:spPr>
      </p:pic>
      <p:pic>
        <p:nvPicPr>
          <p:cNvPr id="5" name="Picture 8" descr="ANd9GcRvxrkAW2iWkM2E2X3qpA40eHhMrvdJhO3xI5ZEQ1m65MPEZNWHGA"/>
          <p:cNvPicPr>
            <a:picLocks noChangeAspect="1" noChangeArrowheads="1"/>
          </p:cNvPicPr>
          <p:nvPr/>
        </p:nvPicPr>
        <p:blipFill>
          <a:blip r:embed="rId3"/>
          <a:srcRect/>
          <a:stretch>
            <a:fillRect/>
          </a:stretch>
        </p:blipFill>
        <p:spPr bwMode="auto">
          <a:xfrm>
            <a:off x="172920" y="3077565"/>
            <a:ext cx="2466975" cy="1847850"/>
          </a:xfrm>
          <a:prstGeom prst="rect">
            <a:avLst/>
          </a:prstGeom>
          <a:ln>
            <a:noFill/>
          </a:ln>
          <a:effectLst>
            <a:softEdge rad="112500"/>
          </a:effectLst>
        </p:spPr>
      </p:pic>
      <p:pic>
        <p:nvPicPr>
          <p:cNvPr id="6" name="Picture 6" descr="ANd9GcRdsWclRby0MASOixf0wizfFQP10-JPWnlY5zDtkChrbQD4qMaH7Q"/>
          <p:cNvPicPr>
            <a:picLocks noChangeAspect="1" noChangeArrowheads="1"/>
          </p:cNvPicPr>
          <p:nvPr/>
        </p:nvPicPr>
        <p:blipFill>
          <a:blip r:embed="rId4"/>
          <a:srcRect/>
          <a:stretch>
            <a:fillRect/>
          </a:stretch>
        </p:blipFill>
        <p:spPr bwMode="auto">
          <a:xfrm>
            <a:off x="3633787" y="4221088"/>
            <a:ext cx="1876425" cy="2428875"/>
          </a:xfrm>
          <a:prstGeom prst="rect">
            <a:avLst/>
          </a:prstGeom>
          <a:ln>
            <a:noFill/>
          </a:ln>
          <a:effectLst>
            <a:softEdge rad="112500"/>
          </a:effectLst>
        </p:spPr>
      </p:pic>
    </p:spTree>
    <p:extLst>
      <p:ext uri="{BB962C8B-B14F-4D97-AF65-F5344CB8AC3E}">
        <p14:creationId xmlns:p14="http://schemas.microsoft.com/office/powerpoint/2010/main" val="207985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752" y="1905506"/>
            <a:ext cx="9036496" cy="3046988"/>
          </a:xfrm>
          <a:prstGeom prst="rect">
            <a:avLst/>
          </a:prstGeom>
        </p:spPr>
        <p:txBody>
          <a:bodyPr wrap="square">
            <a:spAutoFit/>
          </a:bodyPr>
          <a:lstStyle/>
          <a:p>
            <a:r>
              <a:rPr lang="fr-FR" sz="2400" dirty="0" smtClean="0"/>
              <a:t>Pour </a:t>
            </a:r>
            <a:r>
              <a:rPr lang="fr-FR" sz="2400" dirty="0"/>
              <a:t>chaque choix il faut considérer prioritairement l’INTÉRÊT SUPÉRIEUR DE L'ENFANT </a:t>
            </a:r>
            <a:endParaRPr lang="it-IT" sz="2400" i="1" dirty="0"/>
          </a:p>
          <a:p>
            <a:r>
              <a:rPr lang="fr-FR" sz="2400" b="1" dirty="0"/>
              <a:t> </a:t>
            </a:r>
            <a:endParaRPr lang="it-IT" sz="2400" i="1" dirty="0"/>
          </a:p>
          <a:p>
            <a:r>
              <a:rPr lang="fr-FR" sz="2400" b="1" dirty="0"/>
              <a:t>UN PACTE POUR LA VILLE entre</a:t>
            </a:r>
            <a:endParaRPr lang="it-IT" sz="2400" i="1" dirty="0"/>
          </a:p>
          <a:p>
            <a:r>
              <a:rPr lang="fr-FR" sz="2400" dirty="0"/>
              <a:t>ADMINISTRATEURS, PARENTS, ÉDUCATEURS-ÉDUCATRICES, CITOYENS, TECHNICIENS DE LA SANTÉ ET DES SERVICES SOCIO-CULTURELS, URBANISTES, ARCHITECTES, PERSONNES PRÉPOSÉES À LA CIRCULATION, MARCHANDS  </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13</a:t>
            </a:fld>
            <a:endParaRPr lang="it-IT"/>
          </a:p>
        </p:txBody>
      </p:sp>
    </p:spTree>
    <p:extLst>
      <p:ext uri="{BB962C8B-B14F-4D97-AF65-F5344CB8AC3E}">
        <p14:creationId xmlns:p14="http://schemas.microsoft.com/office/powerpoint/2010/main" val="164269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756" y="1166843"/>
            <a:ext cx="8964488" cy="4524315"/>
          </a:xfrm>
          <a:prstGeom prst="rect">
            <a:avLst/>
          </a:prstGeom>
        </p:spPr>
        <p:txBody>
          <a:bodyPr wrap="square">
            <a:spAutoFit/>
          </a:bodyPr>
          <a:lstStyle/>
          <a:p>
            <a:r>
              <a:rPr lang="fr-FR" sz="2400" b="1" dirty="0"/>
              <a:t>LA VILLE COMME LIEU DE CROISSANCE PERSONNELLE ET SOCIALE, LIEU SOUTENABLE ET D'APPRENTISSAGE </a:t>
            </a:r>
            <a:endParaRPr lang="it-IT" sz="2400" i="1" dirty="0"/>
          </a:p>
          <a:p>
            <a:r>
              <a:rPr lang="fr-FR" sz="2400" dirty="0"/>
              <a:t> </a:t>
            </a:r>
            <a:endParaRPr lang="it-IT" sz="2400" i="1" dirty="0"/>
          </a:p>
          <a:p>
            <a:pPr algn="ctr"/>
            <a:r>
              <a:rPr lang="fr-FR" sz="2400" i="1" dirty="0"/>
              <a:t>'A vous qui êtes architectes je voudrais lancer un message dans une bouteille. Considérez votre travail comme création de lieux futurs pour les enfants. La ville et les paysages  iront forger leur monde d'images et désirs... vous ne devez pas seulement bâtir des édifices mais plutôt créer des espaces de liberté... pour que la surabondance ne  nous rende invisibles les mondes qui nous entourent...’ </a:t>
            </a:r>
            <a:endParaRPr lang="fr-FR" sz="2400" i="1" dirty="0" smtClean="0"/>
          </a:p>
          <a:p>
            <a:endParaRPr lang="fr-FR" sz="2400" i="1" dirty="0"/>
          </a:p>
          <a:p>
            <a:pPr algn="r"/>
            <a:r>
              <a:rPr lang="fr-FR" sz="2400" dirty="0" smtClean="0"/>
              <a:t>(Wim </a:t>
            </a:r>
            <a:r>
              <a:rPr lang="fr-FR" sz="2400" dirty="0"/>
              <a:t>Wenders)</a:t>
            </a:r>
            <a:endParaRPr lang="it-IT" sz="2400" i="1" dirty="0"/>
          </a:p>
          <a:p>
            <a:r>
              <a:rPr lang="fr-FR" sz="2400" dirty="0"/>
              <a:t> </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14</a:t>
            </a:fld>
            <a:endParaRPr lang="it-IT"/>
          </a:p>
        </p:txBody>
      </p:sp>
    </p:spTree>
    <p:extLst>
      <p:ext uri="{BB962C8B-B14F-4D97-AF65-F5344CB8AC3E}">
        <p14:creationId xmlns:p14="http://schemas.microsoft.com/office/powerpoint/2010/main" val="75187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843"/>
            <a:ext cx="8928992" cy="4524315"/>
          </a:xfrm>
          <a:prstGeom prst="rect">
            <a:avLst/>
          </a:prstGeom>
        </p:spPr>
        <p:txBody>
          <a:bodyPr wrap="square">
            <a:spAutoFit/>
          </a:bodyPr>
          <a:lstStyle/>
          <a:p>
            <a:r>
              <a:rPr lang="fr-FR" sz="2400" b="1" dirty="0"/>
              <a:t>LES RECOMMANDATIONS DE L'UNICEF POUR BÂTIR DES VILLES AMIES DES FILLES ET DES GARÇONS </a:t>
            </a:r>
            <a:endParaRPr lang="it-IT" sz="2400" i="1" dirty="0"/>
          </a:p>
          <a:p>
            <a:r>
              <a:rPr lang="fr-FR" sz="2400" dirty="0"/>
              <a:t> </a:t>
            </a:r>
            <a:endParaRPr lang="it-IT" sz="2400" i="1" dirty="0"/>
          </a:p>
          <a:p>
            <a:pPr marL="342900" lvl="0" indent="-342900">
              <a:buFont typeface="Arial" pitchFamily="34" charset="0"/>
              <a:buChar char="•"/>
            </a:pPr>
            <a:r>
              <a:rPr lang="fr-FR" sz="2400" dirty="0"/>
              <a:t>PROMOUVOIR LA PARTICIPATION ET TENIR EN COMPTE DES PROPOSITIONS DES FILLES ET DES GARÇONS EXPRIMÉES PAR DES ORGANISMES REPRÉSENTATIFS </a:t>
            </a:r>
            <a:endParaRPr lang="it-IT" sz="2400" i="1" dirty="0"/>
          </a:p>
          <a:p>
            <a:pPr marL="342900" lvl="0" indent="-342900">
              <a:buFont typeface="Arial" pitchFamily="34" charset="0"/>
              <a:buChar char="•"/>
            </a:pPr>
            <a:r>
              <a:rPr lang="fr-FR" sz="2400" dirty="0"/>
              <a:t>STIMULER LES INSTITUTIONS À TOUS LES NIVEAUX POUR UNE LÉGISLATION APPROPRIÉE </a:t>
            </a:r>
            <a:endParaRPr lang="it-IT" sz="2400" i="1" dirty="0"/>
          </a:p>
          <a:p>
            <a:pPr marL="342900" lvl="0" indent="-342900">
              <a:buFont typeface="Arial" pitchFamily="34" charset="0"/>
              <a:buChar char="•"/>
            </a:pPr>
            <a:r>
              <a:rPr lang="fr-FR" sz="2400" dirty="0"/>
              <a:t>CONSACRER DES RESSOURCES À CES OBJECTIFS </a:t>
            </a:r>
            <a:endParaRPr lang="it-IT" sz="2400" i="1" dirty="0"/>
          </a:p>
          <a:p>
            <a:pPr marL="342900" lvl="0" indent="-342900">
              <a:buFont typeface="Arial" pitchFamily="34" charset="0"/>
              <a:buChar char="•"/>
            </a:pPr>
            <a:r>
              <a:rPr lang="fr-FR" sz="2400" dirty="0"/>
              <a:t>FAIRE UN MONITORAGE DES CONDITION DES ENFANTS   </a:t>
            </a:r>
            <a:endParaRPr lang="it-IT" sz="2400" i="1" dirty="0"/>
          </a:p>
          <a:p>
            <a:pPr marL="342900" lvl="0" indent="-342900">
              <a:buFont typeface="Arial" pitchFamily="34" charset="0"/>
              <a:buChar char="•"/>
            </a:pPr>
            <a:r>
              <a:rPr lang="fr-FR" sz="2400" dirty="0"/>
              <a:t>DIFFUSER ET PROMOUVOIR LA CONNAISSANCE ET LE RESPECT DES DROITS </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15</a:t>
            </a:fld>
            <a:endParaRPr lang="it-IT"/>
          </a:p>
        </p:txBody>
      </p:sp>
    </p:spTree>
    <p:extLst>
      <p:ext uri="{BB962C8B-B14F-4D97-AF65-F5344CB8AC3E}">
        <p14:creationId xmlns:p14="http://schemas.microsoft.com/office/powerpoint/2010/main" val="342672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612845"/>
            <a:ext cx="8928992" cy="5632311"/>
          </a:xfrm>
          <a:prstGeom prst="rect">
            <a:avLst/>
          </a:prstGeom>
        </p:spPr>
        <p:txBody>
          <a:bodyPr wrap="square">
            <a:spAutoFit/>
          </a:bodyPr>
          <a:lstStyle/>
          <a:p>
            <a:r>
              <a:rPr lang="fr-FR" sz="2400" b="1" dirty="0"/>
              <a:t>UNE ATTENTION PARTICULIÈRE: DES OPPORTUNITÉS ÉGALES - LES DROITS DES FILLES</a:t>
            </a:r>
            <a:endParaRPr lang="it-IT" sz="2400" i="1" dirty="0"/>
          </a:p>
          <a:p>
            <a:r>
              <a:rPr lang="fr-FR" sz="2400" dirty="0"/>
              <a:t>(ENSEIGNEMENT, TRAVAIL DOMESTIQUE, MARIAGES PRÉCOCES, VIOLENCES, DISCRIMINATIONS EN FAMILLE ET À L'ÉCOLE...) </a:t>
            </a:r>
            <a:endParaRPr lang="it-IT" sz="2400" i="1" dirty="0"/>
          </a:p>
          <a:p>
            <a:r>
              <a:rPr lang="fr-FR" sz="2400" dirty="0"/>
              <a:t> </a:t>
            </a:r>
            <a:endParaRPr lang="it-IT" sz="2400" i="1" dirty="0"/>
          </a:p>
          <a:p>
            <a:r>
              <a:rPr lang="fr-FR" sz="2400" b="1" dirty="0"/>
              <a:t>L'ÉCOLE</a:t>
            </a:r>
            <a:endParaRPr lang="it-IT" sz="2400" i="1" dirty="0"/>
          </a:p>
          <a:p>
            <a:pPr marL="342900" lvl="0" indent="-342900">
              <a:buFont typeface="Arial" pitchFamily="34" charset="0"/>
              <a:buChar char="•"/>
            </a:pPr>
            <a:r>
              <a:rPr lang="fr-FR" sz="2400" dirty="0"/>
              <a:t>ÉDUCATION À LA RÉALITÉ (NON IMAGE FALSIFIÉE)</a:t>
            </a:r>
            <a:endParaRPr lang="it-IT" sz="2400" i="1" dirty="0"/>
          </a:p>
          <a:p>
            <a:pPr marL="342900" lvl="0" indent="-342900">
              <a:buFont typeface="Arial" pitchFamily="34" charset="0"/>
              <a:buChar char="•"/>
            </a:pPr>
            <a:r>
              <a:rPr lang="fr-FR" sz="2400" dirty="0"/>
              <a:t>MÉTHODOLOGIE DE RECHERCHE POUR FAIRE NAÎTRE UNE CULTURE DIFFÉRENTE </a:t>
            </a:r>
            <a:endParaRPr lang="it-IT" sz="2400" i="1" dirty="0"/>
          </a:p>
          <a:p>
            <a:pPr marL="342900" lvl="0" indent="-342900">
              <a:buFont typeface="Arial" pitchFamily="34" charset="0"/>
              <a:buChar char="•"/>
            </a:pPr>
            <a:r>
              <a:rPr lang="fr-FR" sz="2400" dirty="0"/>
              <a:t>CONNAISSANCE ET REVENDICATION DES DROITS</a:t>
            </a:r>
            <a:endParaRPr lang="it-IT" sz="2400" i="1" dirty="0"/>
          </a:p>
          <a:p>
            <a:pPr marL="342900" lvl="0" indent="-342900">
              <a:buFont typeface="Arial" pitchFamily="34" charset="0"/>
              <a:buChar char="•"/>
            </a:pPr>
            <a:r>
              <a:rPr lang="fr-FR" sz="2400" dirty="0"/>
              <a:t>CONSTRUCTION DE L'IDENTITÉ PAR LA NARRATION PARTAGÉE </a:t>
            </a:r>
            <a:endParaRPr lang="it-IT" sz="2400" i="1" dirty="0"/>
          </a:p>
          <a:p>
            <a:pPr marL="342900" lvl="0" indent="-342900">
              <a:buFont typeface="Arial" pitchFamily="34" charset="0"/>
              <a:buChar char="•"/>
            </a:pPr>
            <a:r>
              <a:rPr lang="fr-FR" sz="2400" dirty="0"/>
              <a:t>CITOYENNETÉ PLANÉTAIRE ( E. MORIN) </a:t>
            </a:r>
            <a:endParaRPr lang="it-IT" sz="2400" i="1" dirty="0"/>
          </a:p>
          <a:p>
            <a:r>
              <a:rPr lang="fr-FR" sz="2400" dirty="0"/>
              <a:t> </a:t>
            </a:r>
            <a:endParaRPr lang="it-IT" sz="2400" i="1" dirty="0"/>
          </a:p>
          <a:p>
            <a:r>
              <a:rPr lang="fr-FR" sz="2400" b="1" dirty="0"/>
              <a:t>UNE VILLE ÉDUQUE SI ELLE NARRE ET SE NARRE PAR LES GENS QUI </a:t>
            </a:r>
            <a:r>
              <a:rPr lang="fr-FR" sz="2400" b="1" dirty="0" smtClean="0"/>
              <a:t>L'HABITENT</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16</a:t>
            </a:fld>
            <a:endParaRPr lang="it-IT"/>
          </a:p>
        </p:txBody>
      </p:sp>
    </p:spTree>
    <p:extLst>
      <p:ext uri="{BB962C8B-B14F-4D97-AF65-F5344CB8AC3E}">
        <p14:creationId xmlns:p14="http://schemas.microsoft.com/office/powerpoint/2010/main" val="3113335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7D0ED03-5094-42F3-8600-216CDA6A0A65}" type="slidenum">
              <a:rPr lang="it-IT" smtClean="0"/>
              <a:t>17</a:t>
            </a:fld>
            <a:endParaRPr lang="it-IT"/>
          </a:p>
        </p:txBody>
      </p:sp>
      <p:pic>
        <p:nvPicPr>
          <p:cNvPr id="3" name="Picture 4" descr="DSCN2736"/>
          <p:cNvPicPr>
            <a:picLocks noChangeAspect="1" noChangeArrowheads="1"/>
          </p:cNvPicPr>
          <p:nvPr/>
        </p:nvPicPr>
        <p:blipFill>
          <a:blip r:embed="rId2"/>
          <a:srcRect/>
          <a:stretch>
            <a:fillRect/>
          </a:stretch>
        </p:blipFill>
        <p:spPr bwMode="auto">
          <a:xfrm>
            <a:off x="2302974" y="403945"/>
            <a:ext cx="4538053" cy="6050111"/>
          </a:xfrm>
          <a:prstGeom prst="rect">
            <a:avLst/>
          </a:prstGeom>
          <a:ln>
            <a:noFill/>
          </a:ln>
          <a:effectLst>
            <a:softEdge rad="112500"/>
          </a:effectLst>
        </p:spPr>
      </p:pic>
    </p:spTree>
    <p:extLst>
      <p:ext uri="{BB962C8B-B14F-4D97-AF65-F5344CB8AC3E}">
        <p14:creationId xmlns:p14="http://schemas.microsoft.com/office/powerpoint/2010/main" val="340893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612845"/>
            <a:ext cx="8784976" cy="5632311"/>
          </a:xfrm>
          <a:prstGeom prst="rect">
            <a:avLst/>
          </a:prstGeom>
        </p:spPr>
        <p:txBody>
          <a:bodyPr wrap="square">
            <a:spAutoFit/>
          </a:bodyPr>
          <a:lstStyle/>
          <a:p>
            <a:r>
              <a:rPr lang="fr-FR" sz="2400" b="1" dirty="0" smtClean="0"/>
              <a:t>ÉDUCATION </a:t>
            </a:r>
            <a:r>
              <a:rPr lang="fr-FR" sz="2400" b="1" dirty="0"/>
              <a:t>ET </a:t>
            </a:r>
            <a:r>
              <a:rPr lang="fr-FR" sz="2400" b="1" dirty="0" smtClean="0"/>
              <a:t>POLITIQUE</a:t>
            </a:r>
          </a:p>
          <a:p>
            <a:endParaRPr lang="it-IT" sz="2400" b="1" i="1" dirty="0"/>
          </a:p>
          <a:p>
            <a:pPr marL="342900" lvl="0" indent="-342900">
              <a:buFont typeface="Arial" pitchFamily="34" charset="0"/>
              <a:buChar char="•"/>
            </a:pPr>
            <a:r>
              <a:rPr lang="fr-FR" sz="2400" dirty="0" smtClean="0"/>
              <a:t>INTEGRIT</a:t>
            </a:r>
            <a:r>
              <a:rPr lang="it-IT" sz="2400" dirty="0" smtClean="0"/>
              <a:t>É</a:t>
            </a:r>
            <a:endParaRPr lang="it-IT" sz="2400" i="1" dirty="0"/>
          </a:p>
          <a:p>
            <a:pPr marL="342900" lvl="0" indent="-342900">
              <a:buFont typeface="Arial" pitchFamily="34" charset="0"/>
              <a:buChar char="•"/>
            </a:pPr>
            <a:r>
              <a:rPr lang="fr-FR" sz="2400" dirty="0"/>
              <a:t>TUTELLE ET SAUVEGARDE DE LA CULTURE DE L’ENFANCE</a:t>
            </a:r>
            <a:endParaRPr lang="it-IT" sz="2400" i="1" dirty="0"/>
          </a:p>
          <a:p>
            <a:pPr marL="342900" lvl="0" indent="-342900">
              <a:buFont typeface="Arial" pitchFamily="34" charset="0"/>
              <a:buChar char="•"/>
            </a:pPr>
            <a:r>
              <a:rPr lang="fr-FR" sz="2400" dirty="0"/>
              <a:t>AUTONOMIE</a:t>
            </a:r>
            <a:endParaRPr lang="it-IT" sz="2400" i="1" dirty="0"/>
          </a:p>
          <a:p>
            <a:pPr marL="342900" lvl="0" indent="-342900">
              <a:buFont typeface="Arial" pitchFamily="34" charset="0"/>
              <a:buChar char="•"/>
            </a:pPr>
            <a:r>
              <a:rPr lang="fr-FR" sz="2400" dirty="0"/>
              <a:t>RÉSILIENCE</a:t>
            </a:r>
            <a:endParaRPr lang="it-IT" sz="2400" i="1" dirty="0"/>
          </a:p>
          <a:p>
            <a:pPr marL="342900" lvl="0" indent="-342900">
              <a:buFont typeface="Arial" pitchFamily="34" charset="0"/>
              <a:buChar char="•"/>
            </a:pPr>
            <a:r>
              <a:rPr lang="fr-FR" sz="2400" dirty="0"/>
              <a:t>COOPÉRATION</a:t>
            </a:r>
            <a:endParaRPr lang="it-IT" sz="2400" i="1" dirty="0"/>
          </a:p>
          <a:p>
            <a:pPr marL="342900" lvl="0" indent="-342900">
              <a:buFont typeface="Arial" pitchFamily="34" charset="0"/>
              <a:buChar char="•"/>
            </a:pPr>
            <a:r>
              <a:rPr lang="fr-FR" sz="2400" dirty="0"/>
              <a:t>RESPONSABILITÉ</a:t>
            </a:r>
            <a:endParaRPr lang="it-IT" sz="2400" i="1" dirty="0"/>
          </a:p>
          <a:p>
            <a:pPr marL="342900" lvl="0" indent="-342900">
              <a:buFont typeface="Arial" pitchFamily="34" charset="0"/>
              <a:buChar char="•"/>
            </a:pPr>
            <a:r>
              <a:rPr lang="fr-FR" sz="2400" dirty="0"/>
              <a:t>PARTICIPATION</a:t>
            </a:r>
            <a:endParaRPr lang="it-IT" sz="2400" i="1" dirty="0"/>
          </a:p>
          <a:p>
            <a:pPr marL="342900" lvl="0" indent="-342900">
              <a:buFont typeface="Arial" pitchFamily="34" charset="0"/>
              <a:buChar char="•"/>
            </a:pPr>
            <a:r>
              <a:rPr lang="fr-FR" sz="2400" dirty="0"/>
              <a:t>CITOYENNETÉ  </a:t>
            </a:r>
            <a:r>
              <a:rPr lang="fr-FR" sz="2400" dirty="0" smtClean="0"/>
              <a:t>ACTIVE</a:t>
            </a:r>
          </a:p>
          <a:p>
            <a:pPr marL="342900" lvl="0" indent="-342900">
              <a:buFont typeface="Arial" pitchFamily="34" charset="0"/>
              <a:buChar char="•"/>
            </a:pPr>
            <a:endParaRPr lang="fr-FR" sz="2400" i="1" dirty="0"/>
          </a:p>
          <a:p>
            <a:r>
              <a:rPr lang="fr-FR" sz="2400" b="1" dirty="0"/>
              <a:t>DÉVELOPPEMENT DES </a:t>
            </a:r>
            <a:r>
              <a:rPr lang="fr-FR" sz="2400" b="1" dirty="0" smtClean="0"/>
              <a:t>VILLES</a:t>
            </a:r>
          </a:p>
          <a:p>
            <a:endParaRPr lang="it-IT" sz="2400" b="1" i="1" dirty="0"/>
          </a:p>
          <a:p>
            <a:r>
              <a:rPr lang="fr-FR" sz="2400" dirty="0"/>
              <a:t>21 villes dépassent les 10 millions d’habitants et  augmentent encore</a:t>
            </a:r>
            <a:endParaRPr lang="it-IT" sz="2400" i="1" dirty="0"/>
          </a:p>
          <a:p>
            <a:r>
              <a:rPr lang="fr-FR" sz="2400" dirty="0"/>
              <a:t>Un milliard d’êtres humains entre 0 e 18 ans  vivent  en milieu  </a:t>
            </a:r>
            <a:r>
              <a:rPr lang="fr-FR" sz="2400" dirty="0" smtClean="0"/>
              <a:t>urbain</a:t>
            </a:r>
            <a:endParaRPr lang="it-IT" sz="2400" i="1" dirty="0"/>
          </a:p>
        </p:txBody>
      </p:sp>
      <p:sp>
        <p:nvSpPr>
          <p:cNvPr id="2" name="Segnaposto numero diapositiva 1"/>
          <p:cNvSpPr>
            <a:spLocks noGrp="1"/>
          </p:cNvSpPr>
          <p:nvPr>
            <p:ph type="sldNum" sz="quarter" idx="12"/>
          </p:nvPr>
        </p:nvSpPr>
        <p:spPr/>
        <p:txBody>
          <a:bodyPr/>
          <a:lstStyle/>
          <a:p>
            <a:fld id="{97D0ED03-5094-42F3-8600-216CDA6A0A65}" type="slidenum">
              <a:rPr lang="it-IT" smtClean="0"/>
              <a:t>2</a:t>
            </a:fld>
            <a:endParaRPr lang="it-IT"/>
          </a:p>
        </p:txBody>
      </p:sp>
    </p:spTree>
    <p:extLst>
      <p:ext uri="{BB962C8B-B14F-4D97-AF65-F5344CB8AC3E}">
        <p14:creationId xmlns:p14="http://schemas.microsoft.com/office/powerpoint/2010/main" val="356783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3"/>
          <p:cNvPicPr>
            <a:picLocks noGrp="1" noChangeAspect="1"/>
          </p:cNvPicPr>
          <p:nvPr>
            <p:ph idx="4294967295"/>
          </p:nvPr>
        </p:nvPicPr>
        <p:blipFill>
          <a:blip r:embed="rId2" cstate="print">
            <a:extLst/>
          </a:blip>
          <a:stretch>
            <a:fillRect/>
          </a:stretch>
        </p:blipFill>
        <p:spPr>
          <a:xfrm>
            <a:off x="179512" y="2580623"/>
            <a:ext cx="5902082" cy="4217302"/>
          </a:xfrm>
          <a:effectLst>
            <a:softEdge rad="112500"/>
          </a:effectLst>
        </p:spPr>
      </p:pic>
      <p:sp>
        <p:nvSpPr>
          <p:cNvPr id="4" name="Rettangolo 3"/>
          <p:cNvSpPr/>
          <p:nvPr/>
        </p:nvSpPr>
        <p:spPr>
          <a:xfrm>
            <a:off x="53752" y="735955"/>
            <a:ext cx="9036496" cy="1846659"/>
          </a:xfrm>
          <a:prstGeom prst="rect">
            <a:avLst/>
          </a:prstGeom>
        </p:spPr>
        <p:txBody>
          <a:bodyPr wrap="square">
            <a:spAutoFit/>
          </a:bodyPr>
          <a:lstStyle/>
          <a:p>
            <a:endParaRPr lang="fr-FR" sz="1400" dirty="0" smtClean="0"/>
          </a:p>
          <a:p>
            <a:r>
              <a:rPr lang="fr-FR" sz="2400" b="1" dirty="0" smtClean="0"/>
              <a:t>UN MONDE DIFFÉRENT EST POSSIBLE</a:t>
            </a:r>
            <a:endParaRPr lang="it-IT" sz="2400" b="1" i="1" dirty="0" smtClean="0"/>
          </a:p>
          <a:p>
            <a:r>
              <a:rPr lang="fr-FR" sz="1400" dirty="0"/>
              <a:t> </a:t>
            </a:r>
            <a:endParaRPr lang="it-IT" sz="1400" i="1" dirty="0"/>
          </a:p>
          <a:p>
            <a:r>
              <a:rPr lang="fr-FR" sz="2400" i="1" dirty="0"/>
              <a:t>SEULEMENT </a:t>
            </a:r>
            <a:r>
              <a:rPr lang="fr-FR" sz="2400" i="1" dirty="0" smtClean="0"/>
              <a:t>L’ÉDUCATION PEUT </a:t>
            </a:r>
            <a:r>
              <a:rPr lang="fr-FR" sz="2400" i="1" dirty="0"/>
              <a:t>CHANGER </a:t>
            </a:r>
            <a:r>
              <a:rPr lang="fr-FR" sz="2400" i="1" dirty="0" smtClean="0"/>
              <a:t>LE MONDE </a:t>
            </a:r>
          </a:p>
          <a:p>
            <a:pPr algn="r"/>
            <a:r>
              <a:rPr lang="fr-FR" sz="2400" dirty="0" smtClean="0"/>
              <a:t>(Margherita  </a:t>
            </a:r>
            <a:r>
              <a:rPr lang="fr-FR" sz="2400" dirty="0" err="1" smtClean="0"/>
              <a:t>Zoebeli</a:t>
            </a:r>
            <a:r>
              <a:rPr lang="fr-FR" sz="2400" dirty="0" smtClean="0"/>
              <a:t>)</a:t>
            </a:r>
            <a:endParaRPr lang="it-IT" sz="2400" i="1" dirty="0"/>
          </a:p>
          <a:p>
            <a:r>
              <a:rPr lang="fr-FR" sz="1400" dirty="0"/>
              <a:t> </a:t>
            </a:r>
            <a:endParaRPr lang="it-IT" sz="1400" i="1" dirty="0"/>
          </a:p>
        </p:txBody>
      </p:sp>
      <p:sp>
        <p:nvSpPr>
          <p:cNvPr id="2" name="Segnaposto numero diapositiva 1"/>
          <p:cNvSpPr>
            <a:spLocks noGrp="1"/>
          </p:cNvSpPr>
          <p:nvPr>
            <p:ph type="sldNum" sz="quarter" idx="12"/>
          </p:nvPr>
        </p:nvSpPr>
        <p:spPr/>
        <p:txBody>
          <a:bodyPr/>
          <a:lstStyle/>
          <a:p>
            <a:fld id="{97D0ED03-5094-42F3-8600-216CDA6A0A65}" type="slidenum">
              <a:rPr lang="it-IT" smtClean="0"/>
              <a:t>3</a:t>
            </a:fld>
            <a:endParaRPr lang="it-IT"/>
          </a:p>
        </p:txBody>
      </p:sp>
    </p:spTree>
    <p:extLst>
      <p:ext uri="{BB962C8B-B14F-4D97-AF65-F5344CB8AC3E}">
        <p14:creationId xmlns:p14="http://schemas.microsoft.com/office/powerpoint/2010/main" val="899134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752" y="116632"/>
            <a:ext cx="9036496" cy="3631763"/>
          </a:xfrm>
          <a:prstGeom prst="rect">
            <a:avLst/>
          </a:prstGeom>
        </p:spPr>
        <p:txBody>
          <a:bodyPr wrap="square">
            <a:spAutoFit/>
          </a:bodyPr>
          <a:lstStyle/>
          <a:p>
            <a:r>
              <a:rPr lang="fr-FR" sz="2400" b="1" dirty="0" smtClean="0"/>
              <a:t>À  </a:t>
            </a:r>
            <a:r>
              <a:rPr lang="fr-FR" sz="2400" b="1" dirty="0"/>
              <a:t>PARTIR  DE L’ÉDUCATION  À  LA PAIX  ET  À LA SOLUTION  CRÉATIVE  DES  CONFLITS</a:t>
            </a:r>
            <a:endParaRPr lang="it-IT" sz="2400" b="1" i="1" dirty="0"/>
          </a:p>
          <a:p>
            <a:r>
              <a:rPr lang="fr-FR" sz="1400" dirty="0"/>
              <a:t> </a:t>
            </a:r>
            <a:endParaRPr lang="it-IT" sz="1400" i="1" dirty="0"/>
          </a:p>
          <a:p>
            <a:r>
              <a:rPr lang="fr-FR" sz="2400" b="1" dirty="0"/>
              <a:t>UNE  VILLE  DAVANTAGE  ÉQUITABLE  POUR  ATTEINDRE  CEUX QUI SONT  EXCLUS</a:t>
            </a:r>
            <a:endParaRPr lang="it-IT" sz="2400" b="1" i="1" dirty="0"/>
          </a:p>
          <a:p>
            <a:r>
              <a:rPr lang="fr-FR" sz="2400" dirty="0"/>
              <a:t>La ville des filles  et  des  garçons  c’est la ville de toutes et tous</a:t>
            </a:r>
            <a:endParaRPr lang="it-IT" sz="2400" i="1" dirty="0"/>
          </a:p>
          <a:p>
            <a:r>
              <a:rPr lang="fr-FR" sz="2400" i="1" dirty="0"/>
              <a:t>Toujours plus  d’enfants vivent dans les </a:t>
            </a:r>
            <a:r>
              <a:rPr lang="fr-FR" sz="2400" i="1" dirty="0" err="1"/>
              <a:t>slums</a:t>
            </a:r>
            <a:r>
              <a:rPr lang="fr-FR" sz="2400" i="1" dirty="0"/>
              <a:t> et dans les  bidonvilles.</a:t>
            </a:r>
            <a:endParaRPr lang="it-IT" sz="2400" i="1" dirty="0"/>
          </a:p>
          <a:p>
            <a:r>
              <a:rPr lang="fr-FR" sz="2400" i="1" dirty="0"/>
              <a:t>On les prive de la possibilité de développer leur  potentiel et on prive aussi la société des bénéfices qui  sont la conséquence d’une population urbaine  en bonne santé et  éduquée</a:t>
            </a:r>
            <a:endParaRPr lang="it-IT" sz="2400" i="1" dirty="0"/>
          </a:p>
        </p:txBody>
      </p:sp>
      <p:sp>
        <p:nvSpPr>
          <p:cNvPr id="2" name="Segnaposto numero diapositiva 1"/>
          <p:cNvSpPr>
            <a:spLocks noGrp="1"/>
          </p:cNvSpPr>
          <p:nvPr>
            <p:ph type="sldNum" sz="quarter" idx="12"/>
          </p:nvPr>
        </p:nvSpPr>
        <p:spPr/>
        <p:txBody>
          <a:bodyPr/>
          <a:lstStyle/>
          <a:p>
            <a:fld id="{97D0ED03-5094-42F3-8600-216CDA6A0A65}" type="slidenum">
              <a:rPr lang="it-IT" smtClean="0"/>
              <a:t>4</a:t>
            </a:fld>
            <a:endParaRPr lang="it-IT" dirty="0"/>
          </a:p>
        </p:txBody>
      </p:sp>
      <p:pic>
        <p:nvPicPr>
          <p:cNvPr id="6" name="Picture 2" descr="H:\SitiWeb\_Materiali-Siti\Ridef 2014\galleria\DSCN1983.JPG"/>
          <p:cNvPicPr>
            <a:picLocks noChangeAspect="1" noChangeArrowheads="1"/>
          </p:cNvPicPr>
          <p:nvPr/>
        </p:nvPicPr>
        <p:blipFill>
          <a:blip r:embed="rId2" cstate="print">
            <a:extLst/>
          </a:blip>
          <a:srcRect/>
          <a:stretch>
            <a:fillRect/>
          </a:stretch>
        </p:blipFill>
        <p:spPr bwMode="auto">
          <a:xfrm>
            <a:off x="4716016" y="3565198"/>
            <a:ext cx="4128459" cy="3096344"/>
          </a:xfrm>
          <a:prstGeom prst="rect">
            <a:avLst/>
          </a:prstGeom>
          <a:ln>
            <a:noFill/>
          </a:ln>
          <a:effectLst>
            <a:softEdge rad="112500"/>
          </a:effectLst>
          <a:extLst/>
        </p:spPr>
      </p:pic>
    </p:spTree>
    <p:extLst>
      <p:ext uri="{BB962C8B-B14F-4D97-AF65-F5344CB8AC3E}">
        <p14:creationId xmlns:p14="http://schemas.microsoft.com/office/powerpoint/2010/main" val="355655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8847"/>
            <a:ext cx="8784976" cy="3046988"/>
          </a:xfrm>
          <a:prstGeom prst="rect">
            <a:avLst/>
          </a:prstGeom>
        </p:spPr>
        <p:txBody>
          <a:bodyPr wrap="square">
            <a:spAutoFit/>
          </a:bodyPr>
          <a:lstStyle/>
          <a:p>
            <a:r>
              <a:rPr lang="fr-FR" sz="2400" b="1" dirty="0"/>
              <a:t>FAIRE EN SORTE QUE LES DROITS DES ENFANTS SOIENT AU CENTRE DES POLITIQUES  PUBLIQUES</a:t>
            </a:r>
            <a:r>
              <a:rPr lang="fr-FR" sz="2400" dirty="0"/>
              <a:t> </a:t>
            </a:r>
            <a:r>
              <a:rPr lang="fr-FR" sz="2400" dirty="0" smtClean="0"/>
              <a:t>(bien </a:t>
            </a:r>
            <a:r>
              <a:rPr lang="fr-FR" sz="2400" dirty="0"/>
              <a:t>être, instruction, défense contre la violence et les  abus,  participation…)</a:t>
            </a:r>
            <a:endParaRPr lang="it-IT" sz="2400" i="1" dirty="0"/>
          </a:p>
          <a:p>
            <a:r>
              <a:rPr lang="fr-FR" sz="2400" dirty="0"/>
              <a:t> </a:t>
            </a:r>
            <a:endParaRPr lang="it-IT" sz="2400" i="1" dirty="0"/>
          </a:p>
          <a:p>
            <a:r>
              <a:rPr lang="fr-FR" sz="2400" b="1" dirty="0"/>
              <a:t>LA VILLE EST UN SYSTÈME COMPLEXE</a:t>
            </a:r>
            <a:endParaRPr lang="it-IT" sz="2400" i="1" dirty="0"/>
          </a:p>
          <a:p>
            <a:r>
              <a:rPr lang="fr-FR" sz="2400" dirty="0"/>
              <a:t>Ville des riches et villes des pauvres</a:t>
            </a:r>
            <a:endParaRPr lang="it-IT" sz="2400" i="1" dirty="0"/>
          </a:p>
          <a:p>
            <a:r>
              <a:rPr lang="fr-FR" sz="2400" dirty="0"/>
              <a:t>Centres et banlieues</a:t>
            </a:r>
            <a:endParaRPr lang="it-IT" sz="2400" i="1" dirty="0"/>
          </a:p>
          <a:p>
            <a:r>
              <a:rPr lang="fr-FR" sz="2400" dirty="0"/>
              <a:t>Villes du nord et villes du sud du </a:t>
            </a:r>
            <a:r>
              <a:rPr lang="fr-FR" sz="2400" dirty="0" smtClean="0"/>
              <a:t>monde</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5</a:t>
            </a:fld>
            <a:endParaRPr lang="it-IT"/>
          </a:p>
        </p:txBody>
      </p:sp>
      <p:pic>
        <p:nvPicPr>
          <p:cNvPr id="4" name="Immagine 3"/>
          <p:cNvPicPr>
            <a:picLocks noChangeAspect="1"/>
          </p:cNvPicPr>
          <p:nvPr/>
        </p:nvPicPr>
        <p:blipFill>
          <a:blip r:embed="rId2" cstate="print">
            <a:extLst/>
          </a:blip>
          <a:stretch>
            <a:fillRect/>
          </a:stretch>
        </p:blipFill>
        <p:spPr>
          <a:xfrm>
            <a:off x="251520" y="3081783"/>
            <a:ext cx="2584370" cy="3658825"/>
          </a:xfrm>
          <a:prstGeom prst="rect">
            <a:avLst/>
          </a:prstGeom>
          <a:ln>
            <a:noFill/>
          </a:ln>
          <a:effectLst>
            <a:softEdge rad="112500"/>
          </a:effectLst>
        </p:spPr>
      </p:pic>
      <p:pic>
        <p:nvPicPr>
          <p:cNvPr id="5" name="Immagine 4"/>
          <p:cNvPicPr>
            <a:picLocks noChangeAspect="1"/>
          </p:cNvPicPr>
          <p:nvPr/>
        </p:nvPicPr>
        <p:blipFill>
          <a:blip r:embed="rId3" cstate="print">
            <a:extLst/>
          </a:blip>
          <a:stretch>
            <a:fillRect/>
          </a:stretch>
        </p:blipFill>
        <p:spPr>
          <a:xfrm>
            <a:off x="4031692" y="3081783"/>
            <a:ext cx="4888681" cy="3658825"/>
          </a:xfrm>
          <a:prstGeom prst="rect">
            <a:avLst/>
          </a:prstGeom>
          <a:ln>
            <a:noFill/>
          </a:ln>
          <a:effectLst>
            <a:softEdge rad="112500"/>
          </a:effectLst>
        </p:spPr>
      </p:pic>
    </p:spTree>
    <p:extLst>
      <p:ext uri="{BB962C8B-B14F-4D97-AF65-F5344CB8AC3E}">
        <p14:creationId xmlns:p14="http://schemas.microsoft.com/office/powerpoint/2010/main" val="24011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720840"/>
            <a:ext cx="8784976" cy="3416320"/>
          </a:xfrm>
          <a:prstGeom prst="rect">
            <a:avLst/>
          </a:prstGeom>
        </p:spPr>
        <p:txBody>
          <a:bodyPr wrap="square">
            <a:spAutoFit/>
          </a:bodyPr>
          <a:lstStyle/>
          <a:p>
            <a:r>
              <a:rPr lang="fr-FR" sz="2400" b="1" dirty="0" smtClean="0"/>
              <a:t>SOUFFRANCE  </a:t>
            </a:r>
            <a:r>
              <a:rPr lang="fr-FR" sz="2400" b="1" dirty="0"/>
              <a:t>URBAINE</a:t>
            </a:r>
            <a:endParaRPr lang="it-IT" sz="2400" i="1" dirty="0"/>
          </a:p>
          <a:p>
            <a:r>
              <a:rPr lang="fr-FR" sz="2400" dirty="0"/>
              <a:t>Expérience de l’exclusion</a:t>
            </a:r>
            <a:endParaRPr lang="it-IT" sz="2400" i="1" dirty="0"/>
          </a:p>
          <a:p>
            <a:pPr marL="342900" lvl="0" indent="-342900">
              <a:buFont typeface="Arial" pitchFamily="34" charset="0"/>
              <a:buChar char="•"/>
            </a:pPr>
            <a:r>
              <a:rPr lang="fr-FR" sz="2400" dirty="0"/>
              <a:t>pauvreté et vulnérabilité  des familles</a:t>
            </a:r>
            <a:endParaRPr lang="it-IT" sz="2400" i="1" dirty="0"/>
          </a:p>
          <a:p>
            <a:pPr marL="342900" lvl="0" indent="-342900">
              <a:buFont typeface="Arial" pitchFamily="34" charset="0"/>
              <a:buChar char="•"/>
            </a:pPr>
            <a:r>
              <a:rPr lang="fr-FR" sz="2400" dirty="0"/>
              <a:t>détérioration  des banlieues</a:t>
            </a:r>
            <a:endParaRPr lang="it-IT" sz="2400" i="1" dirty="0"/>
          </a:p>
          <a:p>
            <a:pPr marL="342900" lvl="0" indent="-342900">
              <a:buFont typeface="Arial" pitchFamily="34" charset="0"/>
              <a:buChar char="•"/>
            </a:pPr>
            <a:r>
              <a:rPr lang="fr-FR" sz="2400" dirty="0"/>
              <a:t>solitude et peur</a:t>
            </a:r>
            <a:endParaRPr lang="it-IT" sz="2400" i="1" dirty="0"/>
          </a:p>
          <a:p>
            <a:pPr marL="342900" lvl="0" indent="-342900">
              <a:buFont typeface="Arial" pitchFamily="34" charset="0"/>
              <a:buChar char="•"/>
            </a:pPr>
            <a:r>
              <a:rPr lang="fr-FR" sz="2400" dirty="0"/>
              <a:t>sujets (passifs) </a:t>
            </a:r>
            <a:r>
              <a:rPr lang="fr-FR" sz="2400" dirty="0" smtClean="0"/>
              <a:t>d’aide (</a:t>
            </a:r>
            <a:r>
              <a:rPr lang="fr-FR" sz="2400" dirty="0"/>
              <a:t>interventions fragmentaires) de la part des institutions</a:t>
            </a:r>
            <a:endParaRPr lang="it-IT" sz="2400" i="1" dirty="0"/>
          </a:p>
          <a:p>
            <a:pPr marL="342900" lvl="0" indent="-342900">
              <a:buFont typeface="Arial" pitchFamily="34" charset="0"/>
              <a:buChar char="•"/>
            </a:pPr>
            <a:r>
              <a:rPr lang="fr-FR" sz="2400" dirty="0"/>
              <a:t>diversification de la population urbaine  en  catégories pas </a:t>
            </a:r>
            <a:r>
              <a:rPr lang="fr-FR" sz="2400" dirty="0" smtClean="0"/>
              <a:t>intégrées </a:t>
            </a:r>
            <a:r>
              <a:rPr lang="fr-FR" sz="2400" dirty="0"/>
              <a:t>entre elles</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6</a:t>
            </a:fld>
            <a:endParaRPr lang="it-IT"/>
          </a:p>
        </p:txBody>
      </p:sp>
    </p:spTree>
    <p:extLst>
      <p:ext uri="{BB962C8B-B14F-4D97-AF65-F5344CB8AC3E}">
        <p14:creationId xmlns:p14="http://schemas.microsoft.com/office/powerpoint/2010/main" val="402294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93472"/>
            <a:ext cx="9144000" cy="6671057"/>
          </a:xfrm>
          <a:prstGeom prst="rect">
            <a:avLst/>
          </a:prstGeom>
        </p:spPr>
        <p:txBody>
          <a:bodyPr wrap="square">
            <a:spAutoFit/>
          </a:bodyPr>
          <a:lstStyle/>
          <a:p>
            <a:r>
              <a:rPr lang="fr-FR" sz="2400" b="1" dirty="0"/>
              <a:t>DES POSSIBLES </a:t>
            </a:r>
            <a:r>
              <a:rPr lang="fr-FR" sz="2400" b="1" dirty="0" smtClean="0"/>
              <a:t>RÉPONSES</a:t>
            </a:r>
            <a:r>
              <a:rPr lang="fr-FR" sz="2400" dirty="0" smtClean="0"/>
              <a:t> (EN PLUS DE  L’ÉDUCATION)</a:t>
            </a:r>
            <a:endParaRPr lang="it-IT" sz="2400" i="1" dirty="0" smtClean="0"/>
          </a:p>
          <a:p>
            <a:r>
              <a:rPr lang="fr-FR" sz="2400" dirty="0" smtClean="0"/>
              <a:t>PERSONNE NE PEUT RÉUSSIR TOUT SEUL</a:t>
            </a:r>
            <a:endParaRPr lang="it-IT" sz="2400" i="1" dirty="0" smtClean="0"/>
          </a:p>
          <a:p>
            <a:pPr marL="342900" lvl="0" indent="-342900">
              <a:buFont typeface="Arial" pitchFamily="34" charset="0"/>
              <a:buChar char="•"/>
            </a:pPr>
            <a:r>
              <a:rPr lang="fr-FR" sz="2100" dirty="0" smtClean="0"/>
              <a:t>CREATION </a:t>
            </a:r>
            <a:r>
              <a:rPr lang="fr-FR" sz="2100" dirty="0"/>
              <a:t>DE RESEAUX DE SOLIDARITE (INSTITUTIONS, ORGANISATIONS, CITOYENS,…)</a:t>
            </a:r>
            <a:endParaRPr lang="it-IT" sz="2100" i="1" dirty="0"/>
          </a:p>
          <a:p>
            <a:pPr marL="342900" lvl="0" indent="-342900">
              <a:buFont typeface="Arial" pitchFamily="34" charset="0"/>
              <a:buChar char="•"/>
            </a:pPr>
            <a:r>
              <a:rPr lang="fr-FR" sz="2100" dirty="0" smtClean="0"/>
              <a:t>PASSAGE </a:t>
            </a:r>
            <a:r>
              <a:rPr lang="fr-FR" sz="2100" dirty="0"/>
              <a:t>D’UNE LOGIQUE D’ASSISTANCE SOCIALE  A UNE LOGIQUE DE RESPONSABILISATION</a:t>
            </a:r>
            <a:endParaRPr lang="it-IT" sz="2100" i="1" dirty="0"/>
          </a:p>
          <a:p>
            <a:pPr marL="342900" lvl="0" indent="-342900">
              <a:buFont typeface="Arial" pitchFamily="34" charset="0"/>
              <a:buChar char="•"/>
            </a:pPr>
            <a:r>
              <a:rPr lang="fr-FR" sz="2100" dirty="0" smtClean="0"/>
              <a:t>DES </a:t>
            </a:r>
            <a:r>
              <a:rPr lang="fr-FR" sz="2100" dirty="0"/>
              <a:t>LABORATOIRES POUR NOUER LE TRAVAIL SOCIO-EDUCATIF ET LE TRAVAIL POLITIQUE</a:t>
            </a:r>
            <a:endParaRPr lang="it-IT" sz="2100" i="1" dirty="0"/>
          </a:p>
          <a:p>
            <a:pPr marL="342900" lvl="0" indent="-342900">
              <a:buFont typeface="Arial" pitchFamily="34" charset="0"/>
              <a:buChar char="•"/>
            </a:pPr>
            <a:r>
              <a:rPr lang="fr-FR" sz="2100" dirty="0" smtClean="0"/>
              <a:t>RECHERCHE </a:t>
            </a:r>
            <a:r>
              <a:rPr lang="fr-FR" sz="2100" dirty="0"/>
              <a:t>DE SOLUTIONS CREATIVES POUR DES QUESTIONS COMPLEXES</a:t>
            </a:r>
            <a:endParaRPr lang="it-IT" sz="2100" i="1" dirty="0"/>
          </a:p>
          <a:p>
            <a:r>
              <a:rPr lang="fr-FR" sz="1050" dirty="0"/>
              <a:t> </a:t>
            </a:r>
            <a:endParaRPr lang="it-IT" sz="1050" i="1" dirty="0"/>
          </a:p>
          <a:p>
            <a:r>
              <a:rPr lang="fr-FR" sz="2400" b="1" dirty="0"/>
              <a:t>LA VILLE DU FUTUR</a:t>
            </a:r>
            <a:r>
              <a:rPr lang="fr-FR" sz="2400" dirty="0"/>
              <a:t>: DE L’EXCLUSION A’ L’INCLUSION</a:t>
            </a:r>
            <a:endParaRPr lang="it-IT" sz="2400" i="1" dirty="0"/>
          </a:p>
          <a:p>
            <a:pPr marL="342900" lvl="0" indent="-342900">
              <a:buFont typeface="Arial" pitchFamily="34" charset="0"/>
              <a:buChar char="•"/>
            </a:pPr>
            <a:r>
              <a:rPr lang="fr-FR" sz="2100" dirty="0"/>
              <a:t>CONCEPTION DU TISSU URBAIN</a:t>
            </a:r>
            <a:endParaRPr lang="it-IT" sz="2100" i="1" dirty="0"/>
          </a:p>
          <a:p>
            <a:pPr marL="342900" lvl="0" indent="-342900">
              <a:buFont typeface="Arial" pitchFamily="34" charset="0"/>
              <a:buChar char="•"/>
            </a:pPr>
            <a:r>
              <a:rPr lang="fr-FR" sz="2100" dirty="0"/>
              <a:t>« REPRISE » DES BANLIEUES (RENZO PIANO : PETITES TRANSFORMATIONS DANS LE SENS  D’AMELIORER ET NON PAS DE DEMANTELER)</a:t>
            </a:r>
            <a:endParaRPr lang="it-IT" sz="2100" i="1" dirty="0"/>
          </a:p>
          <a:p>
            <a:pPr marL="342900" lvl="0" indent="-342900">
              <a:buFont typeface="Arial" pitchFamily="34" charset="0"/>
              <a:buChar char="•"/>
            </a:pPr>
            <a:r>
              <a:rPr lang="fr-FR" sz="2100" dirty="0"/>
              <a:t>CONNEXION DES ESPACES</a:t>
            </a:r>
            <a:endParaRPr lang="it-IT" sz="2100" i="1" dirty="0"/>
          </a:p>
          <a:p>
            <a:pPr marL="342900" lvl="0" indent="-342900">
              <a:buFont typeface="Arial" pitchFamily="34" charset="0"/>
              <a:buChar char="•"/>
            </a:pPr>
            <a:r>
              <a:rPr lang="fr-FR" sz="2100" dirty="0"/>
              <a:t>ACCÈS  AUX  SERVICES</a:t>
            </a:r>
            <a:endParaRPr lang="it-IT" sz="2100" i="1" dirty="0"/>
          </a:p>
          <a:p>
            <a:pPr marL="342900" lvl="0" indent="-342900">
              <a:buFont typeface="Arial" pitchFamily="34" charset="0"/>
              <a:buChar char="•"/>
            </a:pPr>
            <a:r>
              <a:rPr lang="fr-FR" sz="2100" dirty="0"/>
              <a:t>ATTENTION AUX  UTILISATEURS  ‘FAIBLES’ DE LA  VILLE</a:t>
            </a:r>
            <a:endParaRPr lang="it-IT" sz="2100" i="1" dirty="0"/>
          </a:p>
          <a:p>
            <a:pPr marL="342900" lvl="0" indent="-342900">
              <a:buFont typeface="Arial" pitchFamily="34" charset="0"/>
              <a:buChar char="•"/>
            </a:pPr>
            <a:r>
              <a:rPr lang="fr-FR" sz="2100" dirty="0"/>
              <a:t>RECHERCHE DE LA BEAUTÉ</a:t>
            </a:r>
            <a:endParaRPr lang="it-IT" sz="2100" i="1" dirty="0"/>
          </a:p>
          <a:p>
            <a:pPr marL="342900" lvl="0" indent="-342900">
              <a:buFont typeface="Arial" pitchFamily="34" charset="0"/>
              <a:buChar char="•"/>
            </a:pPr>
            <a:r>
              <a:rPr lang="fr-FR" sz="2100" dirty="0"/>
              <a:t>CONSTRUCTION  DE  LIEUX  DE MÉTISSAGE ET NON PAS DE SÉPARATION</a:t>
            </a:r>
            <a:endParaRPr lang="it-IT" sz="2100" i="1" dirty="0"/>
          </a:p>
          <a:p>
            <a:pPr marL="342900" lvl="0" indent="-342900">
              <a:buFont typeface="Arial" pitchFamily="34" charset="0"/>
              <a:buChar char="•"/>
            </a:pPr>
            <a:r>
              <a:rPr lang="fr-FR" sz="2100" dirty="0"/>
              <a:t>LIEU D’OPPORTUNITE, DE COMMUNICATION</a:t>
            </a:r>
            <a:endParaRPr lang="it-IT" sz="21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7</a:t>
            </a:fld>
            <a:endParaRPr lang="it-IT"/>
          </a:p>
        </p:txBody>
      </p:sp>
    </p:spTree>
    <p:extLst>
      <p:ext uri="{BB962C8B-B14F-4D97-AF65-F5344CB8AC3E}">
        <p14:creationId xmlns:p14="http://schemas.microsoft.com/office/powerpoint/2010/main" val="781138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662" y="332656"/>
            <a:ext cx="8856984" cy="2677656"/>
          </a:xfrm>
          <a:prstGeom prst="rect">
            <a:avLst/>
          </a:prstGeom>
        </p:spPr>
        <p:txBody>
          <a:bodyPr wrap="square">
            <a:spAutoFit/>
          </a:bodyPr>
          <a:lstStyle/>
          <a:p>
            <a:r>
              <a:rPr lang="fr-FR" sz="2400" b="1" dirty="0"/>
              <a:t>SOIN DES ESPACES PUBLIQUES </a:t>
            </a:r>
            <a:endParaRPr lang="it-IT" sz="2400" i="1" dirty="0"/>
          </a:p>
          <a:p>
            <a:r>
              <a:rPr lang="fr-FR" sz="2400" dirty="0"/>
              <a:t>la place, l'école, le centre social, la bibliothèque, le parc,..</a:t>
            </a:r>
            <a:endParaRPr lang="it-IT" sz="2400" i="1" dirty="0"/>
          </a:p>
          <a:p>
            <a:r>
              <a:rPr lang="fr-FR" sz="2400" dirty="0"/>
              <a:t> </a:t>
            </a:r>
            <a:endParaRPr lang="it-IT" sz="2400" i="1" dirty="0"/>
          </a:p>
          <a:p>
            <a:r>
              <a:rPr lang="fr-FR" sz="2400" b="1" dirty="0"/>
              <a:t>L'ORGANISATION DE LA VILLE ET DES TEMPS DE VIE PEUX FAVORISER OU EMPÊCHER LE JEU</a:t>
            </a:r>
            <a:endParaRPr lang="it-IT" sz="2400" i="1" dirty="0"/>
          </a:p>
          <a:p>
            <a:r>
              <a:rPr lang="fr-FR" sz="2400" dirty="0"/>
              <a:t>art. 31 de la convention: droit au jeu </a:t>
            </a:r>
            <a:endParaRPr lang="it-IT" sz="2400" i="1" dirty="0"/>
          </a:p>
          <a:p>
            <a:r>
              <a:rPr lang="fr-FR" sz="2400" dirty="0"/>
              <a:t>espaces publiques réalisés pour le </a:t>
            </a:r>
            <a:r>
              <a:rPr lang="fr-FR" sz="2400" dirty="0" smtClean="0"/>
              <a:t>jeu</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8</a:t>
            </a:fld>
            <a:endParaRPr lang="it-IT"/>
          </a:p>
        </p:txBody>
      </p:sp>
      <p:pic>
        <p:nvPicPr>
          <p:cNvPr id="4" name="Picture 5" descr="ANd9GcQviiv-COhaRABUSQCCrqL3jsPx6KZVVg7ZzsoNGWvgFR2l2xM0tA"/>
          <p:cNvPicPr>
            <a:picLocks noChangeAspect="1" noChangeArrowheads="1"/>
          </p:cNvPicPr>
          <p:nvPr/>
        </p:nvPicPr>
        <p:blipFill>
          <a:blip r:embed="rId2"/>
          <a:srcRect/>
          <a:stretch>
            <a:fillRect/>
          </a:stretch>
        </p:blipFill>
        <p:spPr bwMode="auto">
          <a:xfrm>
            <a:off x="2011467" y="3090026"/>
            <a:ext cx="5121066" cy="3506235"/>
          </a:xfrm>
          <a:prstGeom prst="rect">
            <a:avLst/>
          </a:prstGeom>
          <a:ln>
            <a:noFill/>
          </a:ln>
          <a:effectLst>
            <a:softEdge rad="112500"/>
          </a:effectLst>
        </p:spPr>
      </p:pic>
    </p:spTree>
    <p:extLst>
      <p:ext uri="{BB962C8B-B14F-4D97-AF65-F5344CB8AC3E}">
        <p14:creationId xmlns:p14="http://schemas.microsoft.com/office/powerpoint/2010/main" val="422946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09582" y="1351508"/>
            <a:ext cx="7524836" cy="4154984"/>
          </a:xfrm>
          <a:prstGeom prst="rect">
            <a:avLst/>
          </a:prstGeom>
        </p:spPr>
        <p:txBody>
          <a:bodyPr wrap="square">
            <a:spAutoFit/>
          </a:bodyPr>
          <a:lstStyle/>
          <a:p>
            <a:r>
              <a:rPr lang="fr-FR" sz="2400" b="1" dirty="0" smtClean="0"/>
              <a:t>QUELS </a:t>
            </a:r>
            <a:r>
              <a:rPr lang="fr-FR" sz="2400" b="1" dirty="0"/>
              <a:t>SONT LES FACTEURS QUI PEUVENT FAVORISER</a:t>
            </a:r>
            <a:r>
              <a:rPr lang="fr-FR" sz="2400" b="1" dirty="0" smtClean="0"/>
              <a:t>:</a:t>
            </a:r>
          </a:p>
          <a:p>
            <a:endParaRPr lang="it-IT" sz="2400" i="1" dirty="0"/>
          </a:p>
          <a:p>
            <a:pPr marL="342900" lvl="0" indent="-342900">
              <a:buFont typeface="Arial" pitchFamily="34" charset="0"/>
              <a:buChar char="•"/>
            </a:pPr>
            <a:r>
              <a:rPr lang="fr-FR" sz="2400" dirty="0"/>
              <a:t>espaces publiques appropriés </a:t>
            </a:r>
            <a:endParaRPr lang="fr-FR" sz="2400" dirty="0" smtClean="0"/>
          </a:p>
          <a:p>
            <a:pPr marL="342900" lvl="0" indent="-342900">
              <a:buFont typeface="Arial" pitchFamily="34" charset="0"/>
              <a:buChar char="•"/>
            </a:pPr>
            <a:endParaRPr lang="it-IT" sz="2400" i="1" dirty="0"/>
          </a:p>
          <a:p>
            <a:pPr marL="342900" lvl="0" indent="-342900">
              <a:buFont typeface="Arial" pitchFamily="34" charset="0"/>
              <a:buChar char="•"/>
            </a:pPr>
            <a:r>
              <a:rPr lang="fr-FR" sz="2400" dirty="0"/>
              <a:t>autonomie de déplacement </a:t>
            </a:r>
            <a:endParaRPr lang="fr-FR" sz="2400" dirty="0" smtClean="0"/>
          </a:p>
          <a:p>
            <a:pPr marL="342900" lvl="0" indent="-342900">
              <a:buFont typeface="Arial" pitchFamily="34" charset="0"/>
              <a:buChar char="•"/>
            </a:pPr>
            <a:endParaRPr lang="it-IT" sz="2400" i="1" dirty="0"/>
          </a:p>
          <a:p>
            <a:pPr marL="342900" lvl="0" indent="-342900">
              <a:buFont typeface="Arial" pitchFamily="34" charset="0"/>
              <a:buChar char="•"/>
            </a:pPr>
            <a:r>
              <a:rPr lang="fr-FR" sz="2400" dirty="0"/>
              <a:t>possibilité de rencontre </a:t>
            </a:r>
            <a:endParaRPr lang="fr-FR" sz="2400" dirty="0" smtClean="0"/>
          </a:p>
          <a:p>
            <a:pPr marL="342900" lvl="0" indent="-342900">
              <a:buFont typeface="Arial" pitchFamily="34" charset="0"/>
              <a:buChar char="•"/>
            </a:pPr>
            <a:endParaRPr lang="it-IT" sz="2400" i="1" dirty="0"/>
          </a:p>
          <a:p>
            <a:pPr marL="342900" lvl="0" indent="-342900">
              <a:buFont typeface="Arial" pitchFamily="34" charset="0"/>
              <a:buChar char="•"/>
            </a:pPr>
            <a:r>
              <a:rPr lang="fr-FR" sz="2400" dirty="0"/>
              <a:t>rythmes de vie familiale soutenables et pas </a:t>
            </a:r>
            <a:r>
              <a:rPr lang="fr-FR" sz="2400" dirty="0" smtClean="0"/>
              <a:t>frénétiques</a:t>
            </a:r>
          </a:p>
          <a:p>
            <a:pPr lvl="0"/>
            <a:endParaRPr lang="it-IT" sz="2400" i="1" dirty="0"/>
          </a:p>
          <a:p>
            <a:pPr marL="342900" lvl="0" indent="-342900">
              <a:buFont typeface="Arial" pitchFamily="34" charset="0"/>
              <a:buChar char="•"/>
            </a:pPr>
            <a:r>
              <a:rPr lang="fr-FR" sz="2400" dirty="0"/>
              <a:t>réduction de la circulation</a:t>
            </a:r>
            <a:endParaRPr lang="it-IT" sz="2400" i="1" dirty="0"/>
          </a:p>
        </p:txBody>
      </p:sp>
      <p:sp>
        <p:nvSpPr>
          <p:cNvPr id="3" name="Segnaposto numero diapositiva 2"/>
          <p:cNvSpPr>
            <a:spLocks noGrp="1"/>
          </p:cNvSpPr>
          <p:nvPr>
            <p:ph type="sldNum" sz="quarter" idx="12"/>
          </p:nvPr>
        </p:nvSpPr>
        <p:spPr/>
        <p:txBody>
          <a:bodyPr/>
          <a:lstStyle/>
          <a:p>
            <a:fld id="{97D0ED03-5094-42F3-8600-216CDA6A0A65}" type="slidenum">
              <a:rPr lang="it-IT" smtClean="0"/>
              <a:t>9</a:t>
            </a:fld>
            <a:endParaRPr lang="it-IT"/>
          </a:p>
        </p:txBody>
      </p:sp>
    </p:spTree>
    <p:extLst>
      <p:ext uri="{BB962C8B-B14F-4D97-AF65-F5344CB8AC3E}">
        <p14:creationId xmlns:p14="http://schemas.microsoft.com/office/powerpoint/2010/main" val="502636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487</Words>
  <Application>Microsoft Office PowerPoint</Application>
  <PresentationFormat>Affichage à l'écran (4:3)</PresentationFormat>
  <Paragraphs>142</Paragraphs>
  <Slides>17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Cooperativa Comunica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Cooperativa Comunica</dc:creator>
  <cp:lastModifiedBy>Claude Beaunis</cp:lastModifiedBy>
  <cp:revision>13</cp:revision>
  <dcterms:created xsi:type="dcterms:W3CDTF">2014-07-12T10:34:23Z</dcterms:created>
  <dcterms:modified xsi:type="dcterms:W3CDTF">2014-07-31T13:20:05Z</dcterms:modified>
</cp:coreProperties>
</file>