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8" r:id="rId5"/>
    <p:sldId id="259" r:id="rId6"/>
    <p:sldId id="260" r:id="rId7"/>
    <p:sldId id="261"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12BF417-4993-4914-B580-8DEE4F2B7AE9}" type="datetimeFigureOut">
              <a:rPr lang="it-IT" smtClean="0"/>
              <a:t>13/07/2014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5AD6435-01CA-4E2B-A475-A798090FF5AF}" type="slidenum">
              <a:rPr lang="it-IT" smtClean="0"/>
              <a:t>‹N›</a:t>
            </a:fld>
            <a:endParaRPr lang="it-IT"/>
          </a:p>
        </p:txBody>
      </p:sp>
    </p:spTree>
    <p:extLst>
      <p:ext uri="{BB962C8B-B14F-4D97-AF65-F5344CB8AC3E}">
        <p14:creationId xmlns:p14="http://schemas.microsoft.com/office/powerpoint/2010/main" val="308831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12BF417-4993-4914-B580-8DEE4F2B7AE9}" type="datetimeFigureOut">
              <a:rPr lang="it-IT" smtClean="0"/>
              <a:t>13/07/2014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5AD6435-01CA-4E2B-A475-A798090FF5AF}" type="slidenum">
              <a:rPr lang="it-IT" smtClean="0"/>
              <a:t>‹N›</a:t>
            </a:fld>
            <a:endParaRPr lang="it-IT"/>
          </a:p>
        </p:txBody>
      </p:sp>
    </p:spTree>
    <p:extLst>
      <p:ext uri="{BB962C8B-B14F-4D97-AF65-F5344CB8AC3E}">
        <p14:creationId xmlns:p14="http://schemas.microsoft.com/office/powerpoint/2010/main" val="3922919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12BF417-4993-4914-B580-8DEE4F2B7AE9}" type="datetimeFigureOut">
              <a:rPr lang="it-IT" smtClean="0"/>
              <a:t>13/07/2014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5AD6435-01CA-4E2B-A475-A798090FF5AF}" type="slidenum">
              <a:rPr lang="it-IT" smtClean="0"/>
              <a:t>‹N›</a:t>
            </a:fld>
            <a:endParaRPr lang="it-IT"/>
          </a:p>
        </p:txBody>
      </p:sp>
    </p:spTree>
    <p:extLst>
      <p:ext uri="{BB962C8B-B14F-4D97-AF65-F5344CB8AC3E}">
        <p14:creationId xmlns:p14="http://schemas.microsoft.com/office/powerpoint/2010/main" val="4103070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12BF417-4993-4914-B580-8DEE4F2B7AE9}" type="datetimeFigureOut">
              <a:rPr lang="it-IT" smtClean="0"/>
              <a:t>13/07/2014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5AD6435-01CA-4E2B-A475-A798090FF5AF}" type="slidenum">
              <a:rPr lang="it-IT" smtClean="0"/>
              <a:t>‹N›</a:t>
            </a:fld>
            <a:endParaRPr lang="it-IT"/>
          </a:p>
        </p:txBody>
      </p:sp>
    </p:spTree>
    <p:extLst>
      <p:ext uri="{BB962C8B-B14F-4D97-AF65-F5344CB8AC3E}">
        <p14:creationId xmlns:p14="http://schemas.microsoft.com/office/powerpoint/2010/main" val="1194707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12BF417-4993-4914-B580-8DEE4F2B7AE9}" type="datetimeFigureOut">
              <a:rPr lang="it-IT" smtClean="0"/>
              <a:t>13/07/2014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5AD6435-01CA-4E2B-A475-A798090FF5AF}" type="slidenum">
              <a:rPr lang="it-IT" smtClean="0"/>
              <a:t>‹N›</a:t>
            </a:fld>
            <a:endParaRPr lang="it-IT"/>
          </a:p>
        </p:txBody>
      </p:sp>
    </p:spTree>
    <p:extLst>
      <p:ext uri="{BB962C8B-B14F-4D97-AF65-F5344CB8AC3E}">
        <p14:creationId xmlns:p14="http://schemas.microsoft.com/office/powerpoint/2010/main" val="765302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12BF417-4993-4914-B580-8DEE4F2B7AE9}" type="datetimeFigureOut">
              <a:rPr lang="it-IT" smtClean="0"/>
              <a:t>13/07/2014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5AD6435-01CA-4E2B-A475-A798090FF5AF}" type="slidenum">
              <a:rPr lang="it-IT" smtClean="0"/>
              <a:t>‹N›</a:t>
            </a:fld>
            <a:endParaRPr lang="it-IT"/>
          </a:p>
        </p:txBody>
      </p:sp>
    </p:spTree>
    <p:extLst>
      <p:ext uri="{BB962C8B-B14F-4D97-AF65-F5344CB8AC3E}">
        <p14:creationId xmlns:p14="http://schemas.microsoft.com/office/powerpoint/2010/main" val="117481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12BF417-4993-4914-B580-8DEE4F2B7AE9}" type="datetimeFigureOut">
              <a:rPr lang="it-IT" smtClean="0"/>
              <a:t>13/07/2014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5AD6435-01CA-4E2B-A475-A798090FF5AF}" type="slidenum">
              <a:rPr lang="it-IT" smtClean="0"/>
              <a:t>‹N›</a:t>
            </a:fld>
            <a:endParaRPr lang="it-IT"/>
          </a:p>
        </p:txBody>
      </p:sp>
    </p:spTree>
    <p:extLst>
      <p:ext uri="{BB962C8B-B14F-4D97-AF65-F5344CB8AC3E}">
        <p14:creationId xmlns:p14="http://schemas.microsoft.com/office/powerpoint/2010/main" val="245746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12BF417-4993-4914-B580-8DEE4F2B7AE9}" type="datetimeFigureOut">
              <a:rPr lang="it-IT" smtClean="0"/>
              <a:t>13/07/2014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5AD6435-01CA-4E2B-A475-A798090FF5AF}" type="slidenum">
              <a:rPr lang="it-IT" smtClean="0"/>
              <a:t>‹N›</a:t>
            </a:fld>
            <a:endParaRPr lang="it-IT"/>
          </a:p>
        </p:txBody>
      </p:sp>
    </p:spTree>
    <p:extLst>
      <p:ext uri="{BB962C8B-B14F-4D97-AF65-F5344CB8AC3E}">
        <p14:creationId xmlns:p14="http://schemas.microsoft.com/office/powerpoint/2010/main" val="726017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12BF417-4993-4914-B580-8DEE4F2B7AE9}" type="datetimeFigureOut">
              <a:rPr lang="it-IT" smtClean="0"/>
              <a:t>13/07/2014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5AD6435-01CA-4E2B-A475-A798090FF5AF}" type="slidenum">
              <a:rPr lang="it-IT" smtClean="0"/>
              <a:t>‹N›</a:t>
            </a:fld>
            <a:endParaRPr lang="it-IT"/>
          </a:p>
        </p:txBody>
      </p:sp>
    </p:spTree>
    <p:extLst>
      <p:ext uri="{BB962C8B-B14F-4D97-AF65-F5344CB8AC3E}">
        <p14:creationId xmlns:p14="http://schemas.microsoft.com/office/powerpoint/2010/main" val="2673434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12BF417-4993-4914-B580-8DEE4F2B7AE9}" type="datetimeFigureOut">
              <a:rPr lang="it-IT" smtClean="0"/>
              <a:t>13/07/2014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5AD6435-01CA-4E2B-A475-A798090FF5AF}" type="slidenum">
              <a:rPr lang="it-IT" smtClean="0"/>
              <a:t>‹N›</a:t>
            </a:fld>
            <a:endParaRPr lang="it-IT"/>
          </a:p>
        </p:txBody>
      </p:sp>
    </p:spTree>
    <p:extLst>
      <p:ext uri="{BB962C8B-B14F-4D97-AF65-F5344CB8AC3E}">
        <p14:creationId xmlns:p14="http://schemas.microsoft.com/office/powerpoint/2010/main" val="3641069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12BF417-4993-4914-B580-8DEE4F2B7AE9}" type="datetimeFigureOut">
              <a:rPr lang="it-IT" smtClean="0"/>
              <a:t>13/07/2014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5AD6435-01CA-4E2B-A475-A798090FF5AF}" type="slidenum">
              <a:rPr lang="it-IT" smtClean="0"/>
              <a:t>‹N›</a:t>
            </a:fld>
            <a:endParaRPr lang="it-IT"/>
          </a:p>
        </p:txBody>
      </p:sp>
    </p:spTree>
    <p:extLst>
      <p:ext uri="{BB962C8B-B14F-4D97-AF65-F5344CB8AC3E}">
        <p14:creationId xmlns:p14="http://schemas.microsoft.com/office/powerpoint/2010/main" val="2024875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2BF417-4993-4914-B580-8DEE4F2B7AE9}" type="datetimeFigureOut">
              <a:rPr lang="it-IT" smtClean="0"/>
              <a:t>13/07/2014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AD6435-01CA-4E2B-A475-A798090FF5AF}" type="slidenum">
              <a:rPr lang="it-IT" smtClean="0"/>
              <a:t>‹N›</a:t>
            </a:fld>
            <a:endParaRPr lang="it-IT"/>
          </a:p>
        </p:txBody>
      </p:sp>
    </p:spTree>
    <p:extLst>
      <p:ext uri="{BB962C8B-B14F-4D97-AF65-F5344CB8AC3E}">
        <p14:creationId xmlns:p14="http://schemas.microsoft.com/office/powerpoint/2010/main" val="567674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8967" y="2492896"/>
            <a:ext cx="9144000" cy="523220"/>
          </a:xfrm>
          <a:prstGeom prst="rect">
            <a:avLst/>
          </a:prstGeom>
          <a:noFill/>
        </p:spPr>
        <p:txBody>
          <a:bodyPr wrap="square" rtlCol="0">
            <a:spAutoFit/>
          </a:bodyPr>
          <a:lstStyle/>
          <a:p>
            <a:pPr algn="ctr"/>
            <a:r>
              <a:rPr lang="fr-FR" sz="2800" b="1" dirty="0" smtClean="0"/>
              <a:t>Round table – 21st </a:t>
            </a:r>
            <a:r>
              <a:rPr lang="fr-FR" sz="2800" b="1" dirty="0"/>
              <a:t>J</a:t>
            </a:r>
            <a:r>
              <a:rPr lang="fr-FR" sz="2800" b="1" dirty="0" smtClean="0"/>
              <a:t>uly 2014</a:t>
            </a:r>
            <a:endParaRPr lang="it-IT" sz="2800" b="1" dirty="0"/>
          </a:p>
        </p:txBody>
      </p:sp>
      <p:sp>
        <p:nvSpPr>
          <p:cNvPr id="5" name="CasellaDiTesto 4"/>
          <p:cNvSpPr txBox="1"/>
          <p:nvPr/>
        </p:nvSpPr>
        <p:spPr>
          <a:xfrm>
            <a:off x="152869" y="3212976"/>
            <a:ext cx="8856984" cy="1077218"/>
          </a:xfrm>
          <a:prstGeom prst="rect">
            <a:avLst/>
          </a:prstGeom>
          <a:noFill/>
        </p:spPr>
        <p:txBody>
          <a:bodyPr wrap="square" rtlCol="0">
            <a:spAutoFit/>
          </a:bodyPr>
          <a:lstStyle/>
          <a:p>
            <a:pPr algn="ctr"/>
            <a:r>
              <a:rPr lang="en-US" sz="3200" b="1" dirty="0"/>
              <a:t>Points of view that will change the world</a:t>
            </a:r>
          </a:p>
          <a:p>
            <a:pPr algn="ctr"/>
            <a:r>
              <a:rPr lang="en-US" sz="3200" b="1" dirty="0"/>
              <a:t>Living </a:t>
            </a:r>
            <a:r>
              <a:rPr lang="en-US" sz="3200" b="1" dirty="0" smtClean="0"/>
              <a:t>together children’s cities</a:t>
            </a:r>
            <a:endParaRPr lang="it-IT" sz="3200" b="1" dirty="0" smtClean="0"/>
          </a:p>
        </p:txBody>
      </p:sp>
      <p:sp>
        <p:nvSpPr>
          <p:cNvPr id="6" name="CasellaDiTesto 5"/>
          <p:cNvSpPr txBox="1"/>
          <p:nvPr/>
        </p:nvSpPr>
        <p:spPr>
          <a:xfrm>
            <a:off x="3446629" y="5301208"/>
            <a:ext cx="2269467" cy="769441"/>
          </a:xfrm>
          <a:prstGeom prst="rect">
            <a:avLst/>
          </a:prstGeom>
          <a:noFill/>
        </p:spPr>
        <p:txBody>
          <a:bodyPr wrap="none" rtlCol="0">
            <a:spAutoFit/>
          </a:bodyPr>
          <a:lstStyle/>
          <a:p>
            <a:pPr algn="ctr"/>
            <a:r>
              <a:rPr lang="it-IT" sz="2400" b="1" dirty="0" smtClean="0"/>
              <a:t>Pilar </a:t>
            </a:r>
            <a:r>
              <a:rPr lang="it-IT" sz="2400" b="1" dirty="0" err="1" smtClean="0"/>
              <a:t>Fontevedra</a:t>
            </a:r>
            <a:endParaRPr lang="it-IT" sz="2400" b="1" dirty="0" smtClean="0"/>
          </a:p>
          <a:p>
            <a:pPr algn="ctr"/>
            <a:r>
              <a:rPr lang="it-IT" sz="2000" dirty="0" smtClean="0"/>
              <a:t>FIMEM </a:t>
            </a:r>
            <a:r>
              <a:rPr lang="it-IT" sz="2000" dirty="0" err="1" smtClean="0"/>
              <a:t>President</a:t>
            </a:r>
            <a:endParaRPr lang="it-IT" sz="2000" dirty="0"/>
          </a:p>
        </p:txBody>
      </p:sp>
      <p:pic>
        <p:nvPicPr>
          <p:cNvPr id="7" name="Immagine 6" descr="https://web.mail.vodafone.it/cgi-bin/ajaxmail/BodyPart?ID=IN_pCSGSjrCGU8EkxSuta0_nRO4bE8V_ozoymyGizHs8RLuq7P8&amp;Act_View=1&amp;R_Folder=SU5CT1g=&amp;msgID=1832&amp;Body=2.2"/>
          <p:cNvPicPr/>
          <p:nvPr/>
        </p:nvPicPr>
        <p:blipFill>
          <a:blip r:embed="rId2" cstate="print"/>
          <a:srcRect/>
          <a:stretch>
            <a:fillRect/>
          </a:stretch>
        </p:blipFill>
        <p:spPr bwMode="auto">
          <a:xfrm>
            <a:off x="143508" y="142272"/>
            <a:ext cx="8856984" cy="1907540"/>
          </a:xfrm>
          <a:prstGeom prst="rect">
            <a:avLst/>
          </a:prstGeom>
          <a:noFill/>
          <a:ln w="9525">
            <a:noFill/>
            <a:miter lim="800000"/>
            <a:headEnd/>
            <a:tailEnd/>
          </a:ln>
        </p:spPr>
      </p:pic>
      <p:sp>
        <p:nvSpPr>
          <p:cNvPr id="8" name="CasellaDiTesto 7"/>
          <p:cNvSpPr txBox="1"/>
          <p:nvPr/>
        </p:nvSpPr>
        <p:spPr>
          <a:xfrm>
            <a:off x="0" y="4550350"/>
            <a:ext cx="9144000" cy="400110"/>
          </a:xfrm>
          <a:prstGeom prst="rect">
            <a:avLst/>
          </a:prstGeom>
          <a:noFill/>
        </p:spPr>
        <p:txBody>
          <a:bodyPr wrap="square" rtlCol="0">
            <a:spAutoFit/>
          </a:bodyPr>
          <a:lstStyle/>
          <a:p>
            <a:pPr algn="ctr"/>
            <a:r>
              <a:rPr lang="it-IT" sz="2000" b="1" dirty="0" smtClean="0"/>
              <a:t>XXX </a:t>
            </a:r>
            <a:r>
              <a:rPr lang="fr-FR" sz="2000" b="1" dirty="0" smtClean="0"/>
              <a:t>Rencontre Internationale Des Educateurs Freinet </a:t>
            </a:r>
            <a:r>
              <a:rPr lang="it-IT" sz="2000" b="1" dirty="0" smtClean="0"/>
              <a:t>– RIDEF</a:t>
            </a:r>
            <a:endParaRPr lang="it-IT" sz="2000" b="1" dirty="0" smtClean="0"/>
          </a:p>
        </p:txBody>
      </p:sp>
    </p:spTree>
    <p:extLst>
      <p:ext uri="{BB962C8B-B14F-4D97-AF65-F5344CB8AC3E}">
        <p14:creationId xmlns:p14="http://schemas.microsoft.com/office/powerpoint/2010/main" val="2010811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15516" y="1136065"/>
            <a:ext cx="8712968" cy="4585871"/>
          </a:xfrm>
          <a:prstGeom prst="rect">
            <a:avLst/>
          </a:prstGeom>
        </p:spPr>
        <p:txBody>
          <a:bodyPr wrap="square">
            <a:spAutoFit/>
          </a:bodyPr>
          <a:lstStyle/>
          <a:p>
            <a:r>
              <a:rPr lang="en-US" sz="2800" b="1" dirty="0"/>
              <a:t>The City of women and </a:t>
            </a:r>
            <a:r>
              <a:rPr lang="en-US" sz="2800" b="1" dirty="0" smtClean="0"/>
              <a:t>girls</a:t>
            </a:r>
            <a:endParaRPr lang="it-IT" sz="2800" dirty="0"/>
          </a:p>
          <a:p>
            <a:endParaRPr lang="fr-FR" sz="2400" b="1" dirty="0" smtClean="0"/>
          </a:p>
          <a:p>
            <a:r>
              <a:rPr lang="en-US" sz="2400" b="1" dirty="0" smtClean="0"/>
              <a:t>Introduction</a:t>
            </a:r>
          </a:p>
          <a:p>
            <a:endParaRPr lang="it-IT" sz="2400" dirty="0"/>
          </a:p>
          <a:p>
            <a:r>
              <a:rPr lang="en-US" sz="2400" dirty="0"/>
              <a:t>In order to talk about the city of  women, I'd begin with Christine de </a:t>
            </a:r>
            <a:r>
              <a:rPr lang="en-US" sz="2400" dirty="0" err="1"/>
              <a:t>Pizan</a:t>
            </a:r>
            <a:r>
              <a:rPr lang="en-US" sz="2400" dirty="0"/>
              <a:t>, from Venice, and her book, written  in </a:t>
            </a:r>
            <a:r>
              <a:rPr lang="en-US" sz="2400" dirty="0" smtClean="0"/>
              <a:t>1405, “The </a:t>
            </a:r>
            <a:r>
              <a:rPr lang="en-US" sz="2400" dirty="0"/>
              <a:t>Book of the City of Ladies”. Through  this book she asserts that women's nature is as  suited as men's to  carry out many different  tasks, the intellectual ones included, peculiar to a public situation. Christine de </a:t>
            </a:r>
            <a:r>
              <a:rPr lang="en-US" sz="2400" dirty="0" err="1"/>
              <a:t>Pizan</a:t>
            </a:r>
            <a:r>
              <a:rPr lang="en-US" sz="2400" dirty="0"/>
              <a:t> </a:t>
            </a:r>
            <a:r>
              <a:rPr lang="en-US" sz="2400" dirty="0" smtClean="0"/>
              <a:t>builds her </a:t>
            </a:r>
            <a:r>
              <a:rPr lang="en-US" sz="2400" dirty="0"/>
              <a:t>City on </a:t>
            </a:r>
            <a:r>
              <a:rPr lang="en-US" sz="2400" dirty="0" smtClean="0"/>
              <a:t>Reason</a:t>
            </a:r>
            <a:r>
              <a:rPr lang="en-US" sz="2400" dirty="0"/>
              <a:t>, Honesty and Justice, making  an environment  of relationships based upon rights, that's a  citizenship  space.</a:t>
            </a:r>
            <a:endParaRPr lang="it-IT" sz="2400" dirty="0"/>
          </a:p>
        </p:txBody>
      </p:sp>
    </p:spTree>
    <p:extLst>
      <p:ext uri="{BB962C8B-B14F-4D97-AF65-F5344CB8AC3E}">
        <p14:creationId xmlns:p14="http://schemas.microsoft.com/office/powerpoint/2010/main" val="25998166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79512" y="428179"/>
            <a:ext cx="8784976" cy="6001643"/>
          </a:xfrm>
          <a:prstGeom prst="rect">
            <a:avLst/>
          </a:prstGeom>
        </p:spPr>
        <p:txBody>
          <a:bodyPr wrap="square">
            <a:spAutoFit/>
          </a:bodyPr>
          <a:lstStyle/>
          <a:p>
            <a:r>
              <a:rPr lang="en-US" sz="2400" b="1" dirty="0"/>
              <a:t>City and </a:t>
            </a:r>
            <a:r>
              <a:rPr lang="en-US" sz="2400" b="1" dirty="0" smtClean="0"/>
              <a:t>Citizenship</a:t>
            </a:r>
          </a:p>
          <a:p>
            <a:endParaRPr lang="it-IT" sz="2400" dirty="0"/>
          </a:p>
          <a:p>
            <a:r>
              <a:rPr lang="en-US" sz="2400" dirty="0"/>
              <a:t>The starting point of citizenship  begins in  cities, where nevertheless can  also  be found  models of gender inequality and of sharp separation between public  and private, linked to male and female respectively. Moreover, this one-sided planning of space  makes uneasy to reach  the city advantages and most of all  women have to pay for lack  of parks , gardens, infrastructures  or  absence of security.</a:t>
            </a:r>
            <a:endParaRPr lang="it-IT" sz="2400" dirty="0"/>
          </a:p>
          <a:p>
            <a:r>
              <a:rPr lang="en-US" sz="2400" dirty="0"/>
              <a:t>On the contrary, in planning cities according to a gender approach, we see that not only women's needs are fulfilled, but also  other citizens' (children, elderly or disabled people), because the plan and the governance of the city  are  consistent with  sustainability and security goals. Life quality for each male and female citizen comes from  benchmarks  consistent  with economical requirements  as well  with  social ones.</a:t>
            </a:r>
            <a:endParaRPr lang="it-IT" sz="2400" dirty="0"/>
          </a:p>
        </p:txBody>
      </p:sp>
    </p:spTree>
    <p:extLst>
      <p:ext uri="{BB962C8B-B14F-4D97-AF65-F5344CB8AC3E}">
        <p14:creationId xmlns:p14="http://schemas.microsoft.com/office/powerpoint/2010/main" val="4842051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43508" y="1536174"/>
            <a:ext cx="8856984" cy="3785652"/>
          </a:xfrm>
          <a:prstGeom prst="rect">
            <a:avLst/>
          </a:prstGeom>
        </p:spPr>
        <p:txBody>
          <a:bodyPr wrap="square">
            <a:spAutoFit/>
          </a:bodyPr>
          <a:lstStyle/>
          <a:p>
            <a:r>
              <a:rPr lang="en-US" sz="2400" b="1" dirty="0"/>
              <a:t>The city </a:t>
            </a:r>
            <a:r>
              <a:rPr lang="en-US" sz="2400" b="1" dirty="0" smtClean="0"/>
              <a:t>as </a:t>
            </a:r>
            <a:r>
              <a:rPr lang="en-US" sz="2400" b="1" dirty="0"/>
              <a:t>social </a:t>
            </a:r>
            <a:r>
              <a:rPr lang="en-US" sz="2400" b="1" dirty="0" smtClean="0"/>
              <a:t>area</a:t>
            </a:r>
          </a:p>
          <a:p>
            <a:endParaRPr lang="it-IT" sz="2400" dirty="0"/>
          </a:p>
          <a:p>
            <a:r>
              <a:rPr lang="en-US" sz="2400" dirty="0"/>
              <a:t>Space is the exact mirror of society's values, its </a:t>
            </a:r>
            <a:r>
              <a:rPr lang="en-US" sz="2400" dirty="0" smtClean="0"/>
              <a:t>social </a:t>
            </a:r>
            <a:r>
              <a:rPr lang="en-US" sz="2400" dirty="0"/>
              <a:t>classes, the idea  of  family and  of  male and female roles played in </a:t>
            </a:r>
            <a:r>
              <a:rPr lang="en-US" sz="2400" dirty="0" smtClean="0"/>
              <a:t>that </a:t>
            </a:r>
            <a:r>
              <a:rPr lang="en-US" sz="2400" dirty="0"/>
              <a:t>society. Modern cities are shaping children's minds: boys and girls </a:t>
            </a:r>
            <a:r>
              <a:rPr lang="en-US" sz="2400" dirty="0" smtClean="0"/>
              <a:t>learn </a:t>
            </a:r>
            <a:r>
              <a:rPr lang="en-US" sz="2400" dirty="0"/>
              <a:t>how to move in a city looking at their elders. They both </a:t>
            </a:r>
            <a:r>
              <a:rPr lang="en-US" sz="2400" dirty="0" smtClean="0"/>
              <a:t>will </a:t>
            </a:r>
            <a:r>
              <a:rPr lang="en-US" sz="2400" dirty="0"/>
              <a:t>reach full citizenship  when women's tasks in society are fully acknowledged and that's something to be seen in public areas, how much women mean  to the city. When female shapes can't be seen in a town, that town is built by  men and meant for them.</a:t>
            </a:r>
            <a:endParaRPr lang="it-IT" sz="2400" dirty="0"/>
          </a:p>
        </p:txBody>
      </p:sp>
    </p:spTree>
    <p:extLst>
      <p:ext uri="{BB962C8B-B14F-4D97-AF65-F5344CB8AC3E}">
        <p14:creationId xmlns:p14="http://schemas.microsoft.com/office/powerpoint/2010/main" val="19112804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9512" y="612845"/>
            <a:ext cx="8784976" cy="5262979"/>
          </a:xfrm>
          <a:prstGeom prst="rect">
            <a:avLst/>
          </a:prstGeom>
        </p:spPr>
        <p:txBody>
          <a:bodyPr wrap="square">
            <a:spAutoFit/>
          </a:bodyPr>
          <a:lstStyle/>
          <a:p>
            <a:r>
              <a:rPr lang="en-US" sz="2400" b="1" dirty="0"/>
              <a:t>Violence against women and </a:t>
            </a:r>
            <a:r>
              <a:rPr lang="en-US" sz="2400" b="1" dirty="0" smtClean="0"/>
              <a:t>girls</a:t>
            </a:r>
          </a:p>
          <a:p>
            <a:endParaRPr lang="it-IT" sz="2400" dirty="0"/>
          </a:p>
          <a:p>
            <a:r>
              <a:rPr lang="en-US" sz="2400" dirty="0"/>
              <a:t>Whether walking in a town or travelling by public transport, going to school or selling goods at the market, women and girls are at risk of sexual harassment or  violence. As these facts  threaten the women everyday, they have far less chances to get  education and  work, to take part in political life or, simply, to enjoy their </a:t>
            </a:r>
            <a:r>
              <a:rPr lang="en-US" sz="2400" dirty="0" err="1"/>
              <a:t>neighbourhood</a:t>
            </a:r>
            <a:r>
              <a:rPr lang="en-US" sz="2400" dirty="0"/>
              <a:t>.</a:t>
            </a:r>
            <a:endParaRPr lang="it-IT" sz="2400" dirty="0"/>
          </a:p>
          <a:p>
            <a:endParaRPr lang="en-US" sz="2400" i="1" dirty="0" smtClean="0"/>
          </a:p>
          <a:p>
            <a:pPr algn="ctr"/>
            <a:r>
              <a:rPr lang="en-US" sz="2400" i="1" dirty="0" smtClean="0"/>
              <a:t>"</a:t>
            </a:r>
            <a:r>
              <a:rPr lang="en-US" sz="2400" i="1" dirty="0"/>
              <a:t>In no city or country </a:t>
            </a:r>
            <a:r>
              <a:rPr lang="en-US" sz="2400" i="1" dirty="0" smtClean="0"/>
              <a:t> </a:t>
            </a:r>
            <a:r>
              <a:rPr lang="en-US" sz="2400" i="1" dirty="0"/>
              <a:t>of the world  women and girls are safe  from violence. No leader can  declare “Nothing like this is happening  in my backyard”.</a:t>
            </a:r>
            <a:endParaRPr lang="it-IT" sz="2400" i="1" dirty="0"/>
          </a:p>
          <a:p>
            <a:endParaRPr lang="en-US" sz="2400" dirty="0" smtClean="0"/>
          </a:p>
          <a:p>
            <a:pPr algn="r"/>
            <a:r>
              <a:rPr lang="en-US" sz="2400" dirty="0" smtClean="0"/>
              <a:t>Michelle </a:t>
            </a:r>
            <a:r>
              <a:rPr lang="en-US" sz="2400" dirty="0" err="1"/>
              <a:t>Bachelet</a:t>
            </a:r>
            <a:r>
              <a:rPr lang="en-US" sz="2400" dirty="0"/>
              <a:t>, Chile President, former UN executive director for Women Empowerment and Gender Equality.</a:t>
            </a:r>
            <a:endParaRPr lang="it-IT" sz="2400" dirty="0"/>
          </a:p>
        </p:txBody>
      </p:sp>
    </p:spTree>
    <p:extLst>
      <p:ext uri="{BB962C8B-B14F-4D97-AF65-F5344CB8AC3E}">
        <p14:creationId xmlns:p14="http://schemas.microsoft.com/office/powerpoint/2010/main" val="35730086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15516" y="428179"/>
            <a:ext cx="8712968" cy="6001643"/>
          </a:xfrm>
          <a:prstGeom prst="rect">
            <a:avLst/>
          </a:prstGeom>
        </p:spPr>
        <p:txBody>
          <a:bodyPr wrap="square">
            <a:spAutoFit/>
          </a:bodyPr>
          <a:lstStyle/>
          <a:p>
            <a:r>
              <a:rPr lang="fr-FR" sz="2400" b="1" dirty="0" smtClean="0"/>
              <a:t>Appropriation de l'espace</a:t>
            </a:r>
          </a:p>
          <a:p>
            <a:endParaRPr lang="it-IT" sz="2400" dirty="0" smtClean="0"/>
          </a:p>
          <a:p>
            <a:r>
              <a:rPr lang="fr-FR" sz="2400" dirty="0" smtClean="0"/>
              <a:t>Les rues, les parcs, et, en général, tous les lieux publiques sont utilisés surtout par les hommes et représentent la vision masculine de l'activité commerciale, sportive ou récréative, en éloignant ainsi les femmes de ces lieux. L'appropriation de cet espace publique perpétue le vieux rôle de la femme, reléguée dans l'univers familiale de la maison.</a:t>
            </a:r>
            <a:endParaRPr lang="it-IT" sz="2400" dirty="0" smtClean="0"/>
          </a:p>
          <a:p>
            <a:r>
              <a:rPr lang="fr-FR" sz="2400" dirty="0" smtClean="0"/>
              <a:t>Même dans les cours de récré on a montré une utilisation différente de l'espace: les garçons s'approprient le centre de la cour et relèguent les filles et les enfants qui font des jeux "féminins" dans la périphérie. </a:t>
            </a:r>
            <a:endParaRPr lang="it-IT" sz="2400" dirty="0" smtClean="0"/>
          </a:p>
          <a:p>
            <a:r>
              <a:rPr lang="fr-FR" sz="2400" dirty="0" smtClean="0"/>
              <a:t>La distribution de l'espace dans les maisons renforce la séparation des rôles et des travaux qui viennent de la division sexuelle et sociale entre les genres. Virginia Wolf affirme la nécessite pour les femmes de disposer d'un propre espace, d'une "chambre" à soi.</a:t>
            </a:r>
            <a:endParaRPr lang="it-IT" sz="2400" dirty="0"/>
          </a:p>
        </p:txBody>
      </p:sp>
    </p:spTree>
    <p:extLst>
      <p:ext uri="{BB962C8B-B14F-4D97-AF65-F5344CB8AC3E}">
        <p14:creationId xmlns:p14="http://schemas.microsoft.com/office/powerpoint/2010/main" val="19778617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9512" y="797511"/>
            <a:ext cx="8784976" cy="5262979"/>
          </a:xfrm>
          <a:prstGeom prst="rect">
            <a:avLst/>
          </a:prstGeom>
        </p:spPr>
        <p:txBody>
          <a:bodyPr wrap="square">
            <a:spAutoFit/>
          </a:bodyPr>
          <a:lstStyle/>
          <a:p>
            <a:r>
              <a:rPr lang="fr-FR" sz="2400" b="1" dirty="0" smtClean="0"/>
              <a:t>Conclusions</a:t>
            </a:r>
          </a:p>
          <a:p>
            <a:endParaRPr lang="it-IT" sz="2400" dirty="0" smtClean="0"/>
          </a:p>
          <a:p>
            <a:r>
              <a:rPr lang="fr-FR" sz="2400" dirty="0" smtClean="0"/>
              <a:t>La manière de construire les villes n'est pas neutre. Si dans le projet on ne tient pas compte de toutes les nécessites de l’être humain et on attribue de la valeur seulement aux demandes du travail productif l'espace urbain ne pourra pas être pour toutes et pour tous. La participation de la population aux faits de la ville en plus de montrer ses nécessités, implique la coresponsabilité dans l'attention au milieu urbain qu'on habite et augmente le sentiment d’appartenance au lieu.</a:t>
            </a:r>
            <a:endParaRPr lang="it-IT" sz="2400" dirty="0" smtClean="0"/>
          </a:p>
          <a:p>
            <a:r>
              <a:rPr lang="fr-FR" sz="2400" dirty="0" smtClean="0"/>
              <a:t>Une ville sûre pour toute la population, soutenable, qui respecte  la nature, planifiée à la mesure de tous les gens qui y habitent, y inclus les femmes et les filles, doit être considérée un droit humain impératif. </a:t>
            </a:r>
            <a:endParaRPr lang="it-IT" sz="2400" dirty="0"/>
          </a:p>
        </p:txBody>
      </p:sp>
    </p:spTree>
    <p:extLst>
      <p:ext uri="{BB962C8B-B14F-4D97-AF65-F5344CB8AC3E}">
        <p14:creationId xmlns:p14="http://schemas.microsoft.com/office/powerpoint/2010/main" val="115094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792</Words>
  <Application>Microsoft Office PowerPoint</Application>
  <PresentationFormat>Presentazione su schermo (4:3)</PresentationFormat>
  <Paragraphs>34</Paragraphs>
  <Slides>7</Slides>
  <Notes>0</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Cooperativa Comunica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Cooperativa Comunica</dc:creator>
  <cp:lastModifiedBy>Cooperativa Comunica</cp:lastModifiedBy>
  <cp:revision>5</cp:revision>
  <dcterms:created xsi:type="dcterms:W3CDTF">2014-07-12T11:03:36Z</dcterms:created>
  <dcterms:modified xsi:type="dcterms:W3CDTF">2014-07-13T10:11:48Z</dcterms:modified>
</cp:coreProperties>
</file>